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8" r:id="rId10"/>
    <p:sldId id="264" r:id="rId11"/>
    <p:sldId id="289" r:id="rId12"/>
    <p:sldId id="293" r:id="rId13"/>
    <p:sldId id="269" r:id="rId14"/>
    <p:sldId id="290" r:id="rId15"/>
    <p:sldId id="291" r:id="rId16"/>
    <p:sldId id="292" r:id="rId17"/>
    <p:sldId id="294" r:id="rId18"/>
    <p:sldId id="277" r:id="rId19"/>
    <p:sldId id="278" r:id="rId20"/>
    <p:sldId id="295" r:id="rId21"/>
    <p:sldId id="297" r:id="rId22"/>
    <p:sldId id="281" r:id="rId23"/>
    <p:sldId id="282" r:id="rId24"/>
    <p:sldId id="283" r:id="rId25"/>
    <p:sldId id="298" r:id="rId26"/>
    <p:sldId id="299" r:id="rId27"/>
    <p:sldId id="286" r:id="rId28"/>
  </p:sldIdLst>
  <p:sldSz cx="18288000" cy="10287000"/>
  <p:notesSz cx="6858000" cy="9144000"/>
  <p:embeddedFontLst>
    <p:embeddedFont>
      <p:font typeface="Saira ExtraCondensed Black" panose="020B0604020202020204" charset="-93"/>
      <p:regular r:id="rId29"/>
      <p:bold r:id="rId30"/>
    </p:embeddedFont>
    <p:embeddedFont>
      <p:font typeface="Arial" panose="020B0604020202020204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stoga" panose="020B0604020202020204" charset="-93"/>
      <p:regular r:id="rId36"/>
    </p:embeddedFont>
    <p:embeddedFont>
      <p:font typeface="Saira ExtraCondensed Bold" panose="020B0604020202020204" charset="-93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17.pn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0" Type="http://schemas.openxmlformats.org/officeDocument/2006/relationships/image" Target="../media/image32.jpg"/><Relationship Id="rId9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0" Type="http://schemas.openxmlformats.org/officeDocument/2006/relationships/image" Target="../media/image37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9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17.png"/><Relationship Id="rId4" Type="http://schemas.openxmlformats.org/officeDocument/2006/relationships/image" Target="../media/image42.sv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9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2.png"/><Relationship Id="rId7" Type="http://schemas.openxmlformats.org/officeDocument/2006/relationships/image" Target="../media/image4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17.png"/><Relationship Id="rId4" Type="http://schemas.openxmlformats.org/officeDocument/2006/relationships/image" Target="../media/image42.sv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54.jpg"/><Relationship Id="rId10" Type="http://schemas.openxmlformats.org/officeDocument/2006/relationships/image" Target="../media/image53.jpg"/><Relationship Id="rId9" Type="http://schemas.openxmlformats.org/officeDocument/2006/relationships/image" Target="../media/image5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57.png"/><Relationship Id="rId3" Type="http://schemas.openxmlformats.org/officeDocument/2006/relationships/image" Target="../media/image22.png"/><Relationship Id="rId7" Type="http://schemas.openxmlformats.org/officeDocument/2006/relationships/image" Target="../media/image55.png"/><Relationship Id="rId12" Type="http://schemas.openxmlformats.org/officeDocument/2006/relationships/image" Target="../media/image84.svg"/><Relationship Id="rId17" Type="http://schemas.openxmlformats.org/officeDocument/2006/relationships/image" Target="../media/image88.svg"/><Relationship Id="rId2" Type="http://schemas.openxmlformats.org/officeDocument/2006/relationships/image" Target="../media/image1.jpe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17.png"/><Relationship Id="rId15" Type="http://schemas.openxmlformats.org/officeDocument/2006/relationships/image" Target="../media/image86.svg"/><Relationship Id="rId10" Type="http://schemas.openxmlformats.org/officeDocument/2006/relationships/image" Target="../media/image82.svg"/><Relationship Id="rId4" Type="http://schemas.openxmlformats.org/officeDocument/2006/relationships/image" Target="../media/image42.svg"/><Relationship Id="rId9" Type="http://schemas.openxmlformats.org/officeDocument/2006/relationships/image" Target="../media/image56.png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22.png"/><Relationship Id="rId7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17.png"/><Relationship Id="rId4" Type="http://schemas.openxmlformats.org/officeDocument/2006/relationships/image" Target="../media/image42.svg"/><Relationship Id="rId9" Type="http://schemas.openxmlformats.org/officeDocument/2006/relationships/image" Target="../media/image6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22.png"/><Relationship Id="rId7" Type="http://schemas.openxmlformats.org/officeDocument/2006/relationships/image" Target="../media/image6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17.png"/><Relationship Id="rId4" Type="http://schemas.openxmlformats.org/officeDocument/2006/relationships/image" Target="../media/image42.svg"/><Relationship Id="rId9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9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3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17.png"/><Relationship Id="rId10" Type="http://schemas.openxmlformats.org/officeDocument/2006/relationships/image" Target="../media/image36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20.png"/><Relationship Id="rId10" Type="http://schemas.openxmlformats.org/officeDocument/2006/relationships/image" Target="../media/image36.sv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12" Type="http://schemas.openxmlformats.org/officeDocument/2006/relationships/image" Target="../media/image4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46.svg"/><Relationship Id="rId4" Type="http://schemas.openxmlformats.org/officeDocument/2006/relationships/image" Target="../media/image42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17.png"/><Relationship Id="rId4" Type="http://schemas.openxmlformats.org/officeDocument/2006/relationships/image" Target="../media/image42.svg"/><Relationship Id="rId9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20.png"/><Relationship Id="rId10" Type="http://schemas.openxmlformats.org/officeDocument/2006/relationships/image" Target="../media/image36.sv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66877">
            <a:off x="3285776" y="3674639"/>
            <a:ext cx="11716449" cy="1248566"/>
            <a:chOff x="0" y="0"/>
            <a:chExt cx="3656335" cy="3896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56335" cy="389638"/>
            </a:xfrm>
            <a:custGeom>
              <a:avLst/>
              <a:gdLst/>
              <a:ahLst/>
              <a:cxnLst/>
              <a:rect l="l" t="t" r="r" b="b"/>
              <a:pathLst>
                <a:path w="3656335" h="389638">
                  <a:moveTo>
                    <a:pt x="0" y="0"/>
                  </a:moveTo>
                  <a:lnTo>
                    <a:pt x="3656335" y="0"/>
                  </a:lnTo>
                  <a:lnTo>
                    <a:pt x="3656335" y="389638"/>
                  </a:lnTo>
                  <a:lnTo>
                    <a:pt x="0" y="3896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8119">
            <a:off x="5399073" y="5242064"/>
            <a:ext cx="7917575" cy="1376296"/>
            <a:chOff x="0" y="0"/>
            <a:chExt cx="2302923" cy="4003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923" cy="400313"/>
            </a:xfrm>
            <a:custGeom>
              <a:avLst/>
              <a:gdLst/>
              <a:ahLst/>
              <a:cxnLst/>
              <a:rect l="l" t="t" r="r" b="b"/>
              <a:pathLst>
                <a:path w="2302923" h="400313">
                  <a:moveTo>
                    <a:pt x="0" y="0"/>
                  </a:moveTo>
                  <a:lnTo>
                    <a:pt x="2302923" y="0"/>
                  </a:lnTo>
                  <a:lnTo>
                    <a:pt x="2302923" y="400313"/>
                  </a:lnTo>
                  <a:lnTo>
                    <a:pt x="0" y="400313"/>
                  </a:lnTo>
                  <a:close/>
                </a:path>
              </a:pathLst>
            </a:custGeom>
            <a:solidFill>
              <a:srgbClr val="92FD7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878292" y="1028700"/>
            <a:ext cx="999942" cy="1214058"/>
          </a:xfrm>
          <a:custGeom>
            <a:avLst/>
            <a:gdLst/>
            <a:ahLst/>
            <a:cxnLst/>
            <a:rect l="l" t="t" r="r" b="b"/>
            <a:pathLst>
              <a:path w="999942" h="1214058">
                <a:moveTo>
                  <a:pt x="0" y="0"/>
                </a:moveTo>
                <a:lnTo>
                  <a:pt x="999943" y="0"/>
                </a:lnTo>
                <a:lnTo>
                  <a:pt x="999943" y="1214058"/>
                </a:lnTo>
                <a:lnTo>
                  <a:pt x="0" y="1214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91552" y="7658266"/>
            <a:ext cx="1161207" cy="1017640"/>
          </a:xfrm>
          <a:custGeom>
            <a:avLst/>
            <a:gdLst/>
            <a:ahLst/>
            <a:cxnLst/>
            <a:rect l="l" t="t" r="r" b="b"/>
            <a:pathLst>
              <a:path w="1161207" h="1017640">
                <a:moveTo>
                  <a:pt x="0" y="0"/>
                </a:moveTo>
                <a:lnTo>
                  <a:pt x="1161207" y="0"/>
                </a:lnTo>
                <a:lnTo>
                  <a:pt x="1161207" y="1017640"/>
                </a:lnTo>
                <a:lnTo>
                  <a:pt x="0" y="101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0172" y="8020341"/>
            <a:ext cx="4353173" cy="3435049"/>
          </a:xfrm>
          <a:custGeom>
            <a:avLst/>
            <a:gdLst/>
            <a:ahLst/>
            <a:cxnLst/>
            <a:rect l="l" t="t" r="r" b="b"/>
            <a:pathLst>
              <a:path w="4353173" h="3435049">
                <a:moveTo>
                  <a:pt x="0" y="0"/>
                </a:moveTo>
                <a:lnTo>
                  <a:pt x="4353173" y="0"/>
                </a:lnTo>
                <a:lnTo>
                  <a:pt x="4353173" y="3435049"/>
                </a:lnTo>
                <a:lnTo>
                  <a:pt x="0" y="3435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39144" flipH="1" flipV="1">
            <a:off x="13439556" y="-710909"/>
            <a:ext cx="3255228" cy="2568671"/>
          </a:xfrm>
          <a:custGeom>
            <a:avLst/>
            <a:gdLst/>
            <a:ahLst/>
            <a:cxnLst/>
            <a:rect l="l" t="t" r="r" b="b"/>
            <a:pathLst>
              <a:path w="3255228" h="2568671">
                <a:moveTo>
                  <a:pt x="3255228" y="2568670"/>
                </a:moveTo>
                <a:lnTo>
                  <a:pt x="0" y="2568670"/>
                </a:lnTo>
                <a:lnTo>
                  <a:pt x="0" y="0"/>
                </a:lnTo>
                <a:lnTo>
                  <a:pt x="3255228" y="0"/>
                </a:lnTo>
                <a:lnTo>
                  <a:pt x="3255228" y="256867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0" y="166789"/>
            <a:ext cx="3819851" cy="4679756"/>
          </a:xfrm>
          <a:custGeom>
            <a:avLst/>
            <a:gdLst/>
            <a:ahLst/>
            <a:cxnLst/>
            <a:rect l="l" t="t" r="r" b="b"/>
            <a:pathLst>
              <a:path w="3819851" h="4679756">
                <a:moveTo>
                  <a:pt x="3819851" y="0"/>
                </a:moveTo>
                <a:lnTo>
                  <a:pt x="0" y="0"/>
                </a:lnTo>
                <a:lnTo>
                  <a:pt x="0" y="4679756"/>
                </a:lnTo>
                <a:lnTo>
                  <a:pt x="3819851" y="4679756"/>
                </a:lnTo>
                <a:lnTo>
                  <a:pt x="3819851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30366">
            <a:off x="582869" y="2790986"/>
            <a:ext cx="4304009" cy="5448113"/>
          </a:xfrm>
          <a:custGeom>
            <a:avLst/>
            <a:gdLst/>
            <a:ahLst/>
            <a:cxnLst/>
            <a:rect l="l" t="t" r="r" b="b"/>
            <a:pathLst>
              <a:path w="4304009" h="5448113">
                <a:moveTo>
                  <a:pt x="0" y="0"/>
                </a:moveTo>
                <a:lnTo>
                  <a:pt x="4304009" y="0"/>
                </a:lnTo>
                <a:lnTo>
                  <a:pt x="4304009" y="5448113"/>
                </a:lnTo>
                <a:lnTo>
                  <a:pt x="0" y="54481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577396" y="2526457"/>
            <a:ext cx="1939099" cy="4114800"/>
          </a:xfrm>
          <a:custGeom>
            <a:avLst/>
            <a:gdLst/>
            <a:ahLst/>
            <a:cxnLst/>
            <a:rect l="l" t="t" r="r" b="b"/>
            <a:pathLst>
              <a:path w="1939099" h="4114800">
                <a:moveTo>
                  <a:pt x="0" y="0"/>
                </a:moveTo>
                <a:lnTo>
                  <a:pt x="1939099" y="0"/>
                </a:lnTo>
                <a:lnTo>
                  <a:pt x="19390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 rot="-56179">
            <a:off x="3769334" y="4331569"/>
            <a:ext cx="10768395" cy="58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7500" b="1" dirty="0">
                <a:solidFill>
                  <a:srgbClr val="090000"/>
                </a:solidFill>
                <a:latin typeface="Arial "/>
              </a:rPr>
              <a:t>Welcome 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77751" y="573426"/>
            <a:ext cx="7229494" cy="2004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4000" spc="176" dirty="0" err="1">
                <a:solidFill>
                  <a:srgbClr val="FFFFFF"/>
                </a:solidFill>
                <a:latin typeface="Calistoga"/>
              </a:rPr>
              <a:t>Lịch</a:t>
            </a:r>
            <a:r>
              <a:rPr lang="en-US" sz="4000" spc="176" dirty="0">
                <a:solidFill>
                  <a:srgbClr val="FFFFFF"/>
                </a:solidFill>
                <a:latin typeface="Calistoga"/>
              </a:rPr>
              <a:t> </a:t>
            </a:r>
            <a:r>
              <a:rPr lang="en-US" sz="4000" spc="176" dirty="0" err="1">
                <a:solidFill>
                  <a:srgbClr val="FFFFFF"/>
                </a:solidFill>
                <a:latin typeface="Calistoga"/>
              </a:rPr>
              <a:t>sử</a:t>
            </a:r>
            <a:r>
              <a:rPr lang="en-US" sz="4000" spc="176" dirty="0">
                <a:solidFill>
                  <a:srgbClr val="FFFFFF"/>
                </a:solidFill>
                <a:latin typeface="Calistoga"/>
              </a:rPr>
              <a:t> </a:t>
            </a:r>
            <a:r>
              <a:rPr lang="en-US" sz="4000" spc="176" dirty="0" err="1" smtClean="0">
                <a:solidFill>
                  <a:srgbClr val="FFFFFF"/>
                </a:solidFill>
                <a:latin typeface="Calistoga"/>
              </a:rPr>
              <a:t>Đảng</a:t>
            </a:r>
            <a:r>
              <a:rPr lang="en-US" sz="4000" spc="176" dirty="0" smtClean="0">
                <a:solidFill>
                  <a:srgbClr val="FFFFFF"/>
                </a:solidFill>
                <a:latin typeface="Calistoga"/>
              </a:rPr>
              <a:t> </a:t>
            </a:r>
            <a:r>
              <a:rPr lang="en-US" sz="4000" spc="176" dirty="0" err="1">
                <a:solidFill>
                  <a:srgbClr val="FFFFFF"/>
                </a:solidFill>
                <a:latin typeface="Calistoga"/>
              </a:rPr>
              <a:t>Cộng</a:t>
            </a:r>
            <a:r>
              <a:rPr lang="en-US" sz="4000" spc="176" dirty="0">
                <a:solidFill>
                  <a:srgbClr val="FFFFFF"/>
                </a:solidFill>
                <a:latin typeface="Calistoga"/>
              </a:rPr>
              <a:t> </a:t>
            </a:r>
            <a:r>
              <a:rPr lang="en-US" sz="4000" spc="176" dirty="0" err="1">
                <a:solidFill>
                  <a:srgbClr val="FFFFFF"/>
                </a:solidFill>
                <a:latin typeface="Calistoga"/>
              </a:rPr>
              <a:t>Sản</a:t>
            </a:r>
            <a:r>
              <a:rPr lang="en-US" sz="4000" spc="176" dirty="0">
                <a:solidFill>
                  <a:srgbClr val="FFFFFF"/>
                </a:solidFill>
                <a:latin typeface="Calistoga"/>
              </a:rPr>
              <a:t> </a:t>
            </a:r>
          </a:p>
          <a:p>
            <a:pPr algn="ctr">
              <a:lnSpc>
                <a:spcPts val="8259"/>
              </a:lnSpc>
            </a:pPr>
            <a:r>
              <a:rPr lang="en-US" sz="4000" spc="176" dirty="0" err="1">
                <a:solidFill>
                  <a:srgbClr val="FFFFFF"/>
                </a:solidFill>
                <a:latin typeface="Calistoga"/>
              </a:rPr>
              <a:t>Việt</a:t>
            </a:r>
            <a:r>
              <a:rPr lang="en-US" sz="4000" spc="176" dirty="0">
                <a:solidFill>
                  <a:srgbClr val="FFFFFF"/>
                </a:solidFill>
                <a:latin typeface="Calistoga"/>
              </a:rPr>
              <a:t>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45699" y="8066306"/>
            <a:ext cx="649095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105" dirty="0" err="1">
                <a:solidFill>
                  <a:srgbClr val="FFFFFF"/>
                </a:solidFill>
                <a:latin typeface="Arial"/>
              </a:rPr>
              <a:t>Giảng</a:t>
            </a:r>
            <a:r>
              <a:rPr lang="en-US" sz="3500" spc="105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500" spc="105" dirty="0" err="1">
                <a:solidFill>
                  <a:srgbClr val="FFFFFF"/>
                </a:solidFill>
                <a:latin typeface="Arial"/>
              </a:rPr>
              <a:t>viên</a:t>
            </a:r>
            <a:r>
              <a:rPr lang="en-US" sz="3500" spc="105" dirty="0">
                <a:solidFill>
                  <a:srgbClr val="FFFFFF"/>
                </a:solidFill>
                <a:latin typeface="Arial"/>
              </a:rPr>
              <a:t>: </a:t>
            </a:r>
            <a:r>
              <a:rPr lang="en-US" sz="3500" spc="105" dirty="0" err="1">
                <a:solidFill>
                  <a:srgbClr val="FFFFFF"/>
                </a:solidFill>
                <a:latin typeface="Arial"/>
              </a:rPr>
              <a:t>Hoàng</a:t>
            </a:r>
            <a:r>
              <a:rPr lang="en-US" sz="3500" spc="105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500" spc="105" dirty="0" err="1">
                <a:solidFill>
                  <a:srgbClr val="FFFFFF"/>
                </a:solidFill>
                <a:latin typeface="Arial"/>
              </a:rPr>
              <a:t>Thị</a:t>
            </a:r>
            <a:r>
              <a:rPr lang="en-US" sz="3500" spc="105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500" spc="105" dirty="0" err="1">
                <a:solidFill>
                  <a:srgbClr val="FFFFFF"/>
                </a:solidFill>
                <a:latin typeface="Arial"/>
              </a:rPr>
              <a:t>Ngân</a:t>
            </a:r>
            <a:endParaRPr lang="en-US" sz="3500" spc="105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200"/>
              </a:lnSpc>
            </a:pPr>
            <a:r>
              <a:rPr lang="en-US" sz="3500" spc="105" dirty="0" err="1">
                <a:solidFill>
                  <a:srgbClr val="FFFFFF"/>
                </a:solidFill>
                <a:latin typeface="Arial"/>
              </a:rPr>
              <a:t>Lớp</a:t>
            </a:r>
            <a:r>
              <a:rPr lang="en-US" sz="3500" spc="105" dirty="0">
                <a:solidFill>
                  <a:srgbClr val="FFFFFF"/>
                </a:solidFill>
                <a:latin typeface="Arial"/>
              </a:rPr>
              <a:t>: 20224LP6013006</a:t>
            </a:r>
          </a:p>
        </p:txBody>
      </p:sp>
      <p:sp>
        <p:nvSpPr>
          <p:cNvPr id="19" name="TextBox 19"/>
          <p:cNvSpPr txBox="1"/>
          <p:nvPr/>
        </p:nvSpPr>
        <p:spPr>
          <a:xfrm rot="24994">
            <a:off x="5883129" y="5856731"/>
            <a:ext cx="6949464" cy="651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7500" b="1" dirty="0" err="1">
                <a:solidFill>
                  <a:srgbClr val="090000"/>
                </a:solidFill>
                <a:latin typeface="Arial "/>
              </a:rPr>
              <a:t>Nhóm</a:t>
            </a:r>
            <a:r>
              <a:rPr lang="en-US" sz="7500" b="1" dirty="0">
                <a:solidFill>
                  <a:srgbClr val="090000"/>
                </a:solidFill>
                <a:latin typeface="Arial "/>
              </a:rPr>
              <a:t> 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9243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sp>
        <p:nvSpPr>
          <p:cNvPr id="24" name="TextBox 23"/>
          <p:cNvSpPr txBox="1"/>
          <p:nvPr/>
        </p:nvSpPr>
        <p:spPr>
          <a:xfrm>
            <a:off x="1234374" y="1843033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err="1" smtClean="0">
                <a:solidFill>
                  <a:srgbClr val="FFC000"/>
                </a:solidFill>
                <a:latin typeface="Arial "/>
              </a:rPr>
              <a:t>Ví</a:t>
            </a:r>
            <a:r>
              <a:rPr lang="en-US" sz="4000" b="1" u="sng" dirty="0" smtClean="0">
                <a:solidFill>
                  <a:srgbClr val="FFC000"/>
                </a:solidFill>
                <a:latin typeface="Arial "/>
              </a:rPr>
              <a:t> </a:t>
            </a:r>
            <a:r>
              <a:rPr lang="en-US" sz="4000" b="1" u="sng" dirty="0" err="1" smtClean="0">
                <a:solidFill>
                  <a:srgbClr val="FFC000"/>
                </a:solidFill>
                <a:latin typeface="Arial "/>
              </a:rPr>
              <a:t>dụ</a:t>
            </a:r>
            <a:r>
              <a:rPr lang="en-US" sz="4000" b="1" u="sng" dirty="0" smtClean="0">
                <a:solidFill>
                  <a:srgbClr val="FFC000"/>
                </a:solidFill>
                <a:latin typeface="Arial "/>
              </a:rPr>
              <a:t>:</a:t>
            </a:r>
            <a:endParaRPr lang="en-US" sz="3200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26" name="Freeform 10"/>
          <p:cNvSpPr/>
          <p:nvPr/>
        </p:nvSpPr>
        <p:spPr>
          <a:xfrm>
            <a:off x="1234374" y="3007062"/>
            <a:ext cx="3406899" cy="1828685"/>
          </a:xfrm>
          <a:custGeom>
            <a:avLst/>
            <a:gdLst/>
            <a:ahLst/>
            <a:cxnLst/>
            <a:rect l="l" t="t" r="r" b="b"/>
            <a:pathLst>
              <a:path w="4877360" h="2918581">
                <a:moveTo>
                  <a:pt x="0" y="0"/>
                </a:moveTo>
                <a:lnTo>
                  <a:pt x="4877361" y="0"/>
                </a:lnTo>
                <a:lnTo>
                  <a:pt x="4877361" y="2918582"/>
                </a:lnTo>
                <a:lnTo>
                  <a:pt x="0" y="2918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7" name="Rectangular Callout 26"/>
          <p:cNvSpPr/>
          <p:nvPr/>
        </p:nvSpPr>
        <p:spPr>
          <a:xfrm>
            <a:off x="5791200" y="2730097"/>
            <a:ext cx="10668000" cy="1922054"/>
          </a:xfrm>
          <a:prstGeom prst="wedgeRectCallout">
            <a:avLst>
              <a:gd name="adj1" fmla="val -60478"/>
              <a:gd name="adj2" fmla="val -2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>
              <a:lnSpc>
                <a:spcPct val="130000"/>
              </a:lnSpc>
            </a:pPr>
            <a:r>
              <a:rPr lang="en-US" sz="2800" dirty="0" err="1">
                <a:latin typeface="Arial "/>
              </a:rPr>
              <a:t>Trong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cuộc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họp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báo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ngày</a:t>
            </a:r>
            <a:r>
              <a:rPr lang="en-US" sz="2800" dirty="0">
                <a:latin typeface="Arial "/>
              </a:rPr>
              <a:t> 8/7/2021 </a:t>
            </a:r>
            <a:r>
              <a:rPr lang="en-US" sz="2800" dirty="0" err="1">
                <a:latin typeface="Arial "/>
              </a:rPr>
              <a:t>trước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thông</a:t>
            </a:r>
            <a:r>
              <a:rPr lang="en-US" sz="2800" dirty="0">
                <a:latin typeface="Arial "/>
              </a:rPr>
              <a:t> tin </a:t>
            </a:r>
            <a:r>
              <a:rPr lang="en-US" sz="2800" dirty="0" err="1">
                <a:latin typeface="Arial "/>
              </a:rPr>
              <a:t>Trung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Quốc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chuẩn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bị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đưa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tàu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nghiên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cứu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lớn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nhất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của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nước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này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xuống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quần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đảo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Hoàng</a:t>
            </a:r>
            <a:r>
              <a:rPr lang="en-US" sz="2800" dirty="0">
                <a:latin typeface="Arial "/>
              </a:rPr>
              <a:t> Sa.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653" y="5460396"/>
            <a:ext cx="2632548" cy="4026504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1234374" y="5460396"/>
            <a:ext cx="11964986" cy="4026504"/>
          </a:xfrm>
          <a:prstGeom prst="wedgeRectCallout">
            <a:avLst>
              <a:gd name="adj1" fmla="val 55123"/>
              <a:gd name="adj2" fmla="val -241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137160">
              <a:lnSpc>
                <a:spcPct val="130000"/>
              </a:lnSpc>
            </a:pPr>
            <a:r>
              <a:rPr lang="en-US" sz="2600" dirty="0">
                <a:latin typeface="Arial "/>
              </a:rPr>
              <a:t>“</a:t>
            </a:r>
            <a:r>
              <a:rPr lang="en-US" sz="2600" dirty="0" err="1">
                <a:latin typeface="Arial "/>
              </a:rPr>
              <a:t>Mọi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hoạt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động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thăm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dò</a:t>
            </a:r>
            <a:r>
              <a:rPr lang="en-US" sz="2600" dirty="0">
                <a:latin typeface="Arial "/>
              </a:rPr>
              <a:t>, </a:t>
            </a:r>
            <a:r>
              <a:rPr lang="en-US" sz="2600" dirty="0" err="1">
                <a:latin typeface="Arial "/>
              </a:rPr>
              <a:t>khảo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sát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và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nghiên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cứu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khoa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học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tại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quần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đảo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Hoàng</a:t>
            </a:r>
            <a:r>
              <a:rPr lang="en-US" sz="2600" dirty="0">
                <a:latin typeface="Arial "/>
              </a:rPr>
              <a:t> Sa </a:t>
            </a:r>
            <a:r>
              <a:rPr lang="en-US" sz="2600" dirty="0" err="1">
                <a:latin typeface="Arial "/>
              </a:rPr>
              <a:t>mà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không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được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sự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cho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phép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của</a:t>
            </a:r>
            <a:r>
              <a:rPr lang="en-US" sz="2600" dirty="0">
                <a:latin typeface="Arial "/>
              </a:rPr>
              <a:t> VN </a:t>
            </a:r>
            <a:r>
              <a:rPr lang="en-US" sz="2600" dirty="0" err="1">
                <a:latin typeface="Arial "/>
              </a:rPr>
              <a:t>là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xâm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phạm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chủ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quyền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và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các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quyền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liên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quan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của</a:t>
            </a:r>
            <a:r>
              <a:rPr lang="en-US" sz="2600" dirty="0">
                <a:latin typeface="Arial "/>
              </a:rPr>
              <a:t> VN, </a:t>
            </a:r>
            <a:r>
              <a:rPr lang="en-US" sz="2600" dirty="0" err="1">
                <a:latin typeface="Arial "/>
              </a:rPr>
              <a:t>là</a:t>
            </a:r>
            <a:r>
              <a:rPr lang="en-US" sz="2600" dirty="0">
                <a:latin typeface="Arial "/>
              </a:rPr>
              <a:t> </a:t>
            </a:r>
            <a:r>
              <a:rPr lang="en-US" sz="2600" b="1" dirty="0" err="1">
                <a:latin typeface="Arial "/>
              </a:rPr>
              <a:t>bất</a:t>
            </a:r>
            <a:r>
              <a:rPr lang="en-US" sz="2600" b="1" dirty="0">
                <a:latin typeface="Arial "/>
              </a:rPr>
              <a:t> </a:t>
            </a:r>
            <a:r>
              <a:rPr lang="en-US" sz="2600" b="1" dirty="0" err="1">
                <a:latin typeface="Arial "/>
              </a:rPr>
              <a:t>hợp</a:t>
            </a:r>
            <a:r>
              <a:rPr lang="en-US" sz="2600" b="1" dirty="0">
                <a:latin typeface="Arial "/>
              </a:rPr>
              <a:t> </a:t>
            </a:r>
            <a:r>
              <a:rPr lang="en-US" sz="2600" b="1" dirty="0" err="1">
                <a:latin typeface="Arial "/>
              </a:rPr>
              <a:t>pháp</a:t>
            </a:r>
            <a:r>
              <a:rPr lang="en-US" sz="2600" b="1" dirty="0">
                <a:latin typeface="Arial "/>
              </a:rPr>
              <a:t> </a:t>
            </a:r>
            <a:r>
              <a:rPr lang="en-US" sz="2600" b="1" dirty="0" err="1">
                <a:latin typeface="Arial "/>
              </a:rPr>
              <a:t>và</a:t>
            </a:r>
            <a:r>
              <a:rPr lang="en-US" sz="2600" b="1" dirty="0">
                <a:latin typeface="Arial "/>
              </a:rPr>
              <a:t> </a:t>
            </a:r>
            <a:r>
              <a:rPr lang="en-US" sz="2600" b="1" dirty="0" err="1">
                <a:latin typeface="Arial "/>
              </a:rPr>
              <a:t>vô</a:t>
            </a:r>
            <a:r>
              <a:rPr lang="en-US" sz="2600" b="1" dirty="0">
                <a:latin typeface="Arial "/>
              </a:rPr>
              <a:t> </a:t>
            </a:r>
            <a:r>
              <a:rPr lang="en-US" sz="2600" b="1" dirty="0" err="1">
                <a:latin typeface="Arial "/>
              </a:rPr>
              <a:t>giá</a:t>
            </a:r>
            <a:r>
              <a:rPr lang="en-US" sz="2600" b="1" dirty="0">
                <a:latin typeface="Arial "/>
              </a:rPr>
              <a:t> </a:t>
            </a:r>
            <a:r>
              <a:rPr lang="en-US" sz="2600" b="1" dirty="0" err="1" smtClean="0">
                <a:latin typeface="Arial "/>
              </a:rPr>
              <a:t>trị</a:t>
            </a:r>
            <a:r>
              <a:rPr lang="en-US" sz="2600" b="1" dirty="0" smtClean="0">
                <a:latin typeface="Arial "/>
              </a:rPr>
              <a:t>. </a:t>
            </a:r>
            <a:r>
              <a:rPr lang="en-US" sz="2600" dirty="0" err="1">
                <a:latin typeface="Arial "/>
              </a:rPr>
              <a:t>Việt</a:t>
            </a:r>
            <a:r>
              <a:rPr lang="en-US" sz="2600" dirty="0">
                <a:latin typeface="Arial "/>
              </a:rPr>
              <a:t> Nam </a:t>
            </a:r>
            <a:r>
              <a:rPr lang="en-US" sz="2600" dirty="0" err="1">
                <a:latin typeface="Arial "/>
              </a:rPr>
              <a:t>có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đầy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đủ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cơ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sở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pháp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lý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và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bằng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chứng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lịch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sử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khẳng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định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chủ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quyền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đối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với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quần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đảo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Hoàng</a:t>
            </a:r>
            <a:r>
              <a:rPr lang="en-US" sz="2600" dirty="0">
                <a:latin typeface="Arial "/>
              </a:rPr>
              <a:t> Sa </a:t>
            </a:r>
            <a:r>
              <a:rPr lang="en-US" sz="2600" dirty="0" err="1">
                <a:latin typeface="Arial "/>
              </a:rPr>
              <a:t>và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Trường</a:t>
            </a:r>
            <a:r>
              <a:rPr lang="en-US" sz="2600" dirty="0">
                <a:latin typeface="Arial "/>
              </a:rPr>
              <a:t> Sa, </a:t>
            </a:r>
            <a:r>
              <a:rPr lang="en-US" sz="2600" dirty="0" err="1">
                <a:latin typeface="Arial "/>
              </a:rPr>
              <a:t>cũng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như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các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quyền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hợp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pháp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đối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với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các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vùng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biển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của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Việt</a:t>
            </a:r>
            <a:r>
              <a:rPr lang="en-US" sz="2600" dirty="0">
                <a:latin typeface="Arial "/>
              </a:rPr>
              <a:t> Nam </a:t>
            </a:r>
            <a:r>
              <a:rPr lang="en-US" sz="2600" dirty="0" err="1">
                <a:latin typeface="Arial "/>
              </a:rPr>
              <a:t>được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xác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định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phù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hợp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với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các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Công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ước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của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Liên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hợp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quốc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về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Luật</a:t>
            </a:r>
            <a:r>
              <a:rPr lang="en-US" sz="2600" dirty="0">
                <a:latin typeface="Arial "/>
              </a:rPr>
              <a:t> </a:t>
            </a:r>
            <a:r>
              <a:rPr lang="en-US" sz="2600" dirty="0" err="1">
                <a:latin typeface="Arial "/>
              </a:rPr>
              <a:t>Biển</a:t>
            </a:r>
            <a:r>
              <a:rPr lang="en-US" sz="2600" dirty="0">
                <a:latin typeface="Arial "/>
              </a:rPr>
              <a:t> 1982</a:t>
            </a:r>
            <a:r>
              <a:rPr lang="en-US" sz="2600" dirty="0" smtClean="0">
                <a:latin typeface="Arial "/>
              </a:rPr>
              <a:t>”</a:t>
            </a:r>
            <a:endParaRPr lang="en-US" sz="2600" dirty="0">
              <a:latin typeface="Arial "/>
            </a:endParaRPr>
          </a:p>
        </p:txBody>
      </p:sp>
      <p:grpSp>
        <p:nvGrpSpPr>
          <p:cNvPr id="39" name="Group 3"/>
          <p:cNvGrpSpPr/>
          <p:nvPr/>
        </p:nvGrpSpPr>
        <p:grpSpPr>
          <a:xfrm>
            <a:off x="2768011" y="191289"/>
            <a:ext cx="13056318" cy="1218411"/>
            <a:chOff x="0" y="0"/>
            <a:chExt cx="4482044" cy="418263"/>
          </a:xfrm>
        </p:grpSpPr>
        <p:sp>
          <p:nvSpPr>
            <p:cNvPr id="40" name="Freeform 4"/>
            <p:cNvSpPr/>
            <p:nvPr/>
          </p:nvSpPr>
          <p:spPr>
            <a:xfrm>
              <a:off x="0" y="0"/>
              <a:ext cx="4482044" cy="418263"/>
            </a:xfrm>
            <a:custGeom>
              <a:avLst/>
              <a:gdLst/>
              <a:ahLst/>
              <a:cxnLst/>
              <a:rect l="l" t="t" r="r" b="b"/>
              <a:pathLst>
                <a:path w="4482044" h="418263">
                  <a:moveTo>
                    <a:pt x="0" y="0"/>
                  </a:moveTo>
                  <a:lnTo>
                    <a:pt x="4482044" y="0"/>
                  </a:lnTo>
                  <a:lnTo>
                    <a:pt x="4482044" y="418263"/>
                  </a:lnTo>
                  <a:lnTo>
                    <a:pt x="0" y="4182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7"/>
          <p:cNvSpPr/>
          <p:nvPr/>
        </p:nvSpPr>
        <p:spPr>
          <a:xfrm>
            <a:off x="16308403" y="80303"/>
            <a:ext cx="1158866" cy="1303396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8"/>
          <p:cNvSpPr/>
          <p:nvPr/>
        </p:nvSpPr>
        <p:spPr>
          <a:xfrm flipH="1">
            <a:off x="685800" y="-6228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0"/>
          <p:cNvSpPr txBox="1"/>
          <p:nvPr/>
        </p:nvSpPr>
        <p:spPr>
          <a:xfrm>
            <a:off x="3154242" y="354992"/>
            <a:ext cx="1228752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90000"/>
                </a:solidFill>
                <a:latin typeface="Arial"/>
              </a:rPr>
              <a:t>02.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Quá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trình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lãnh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đạo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giữ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QPAN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Đảng</a:t>
            </a:r>
            <a:endParaRPr lang="en-US" sz="4400" dirty="0">
              <a:solidFill>
                <a:srgbClr val="09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47700"/>
            <a:ext cx="18288000" cy="111279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68011" y="191289"/>
            <a:ext cx="13056318" cy="1218411"/>
            <a:chOff x="0" y="0"/>
            <a:chExt cx="4482044" cy="4182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044" cy="418263"/>
            </a:xfrm>
            <a:custGeom>
              <a:avLst/>
              <a:gdLst/>
              <a:ahLst/>
              <a:cxnLst/>
              <a:rect l="l" t="t" r="r" b="b"/>
              <a:pathLst>
                <a:path w="4482044" h="418263">
                  <a:moveTo>
                    <a:pt x="0" y="0"/>
                  </a:moveTo>
                  <a:lnTo>
                    <a:pt x="4482044" y="0"/>
                  </a:lnTo>
                  <a:lnTo>
                    <a:pt x="4482044" y="418263"/>
                  </a:lnTo>
                  <a:lnTo>
                    <a:pt x="0" y="4182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308403" y="80303"/>
            <a:ext cx="1158866" cy="1303396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85800" y="-6228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54242" y="354992"/>
            <a:ext cx="1228752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90000"/>
                </a:solidFill>
                <a:latin typeface="Arial"/>
              </a:rPr>
              <a:t>02.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Quá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trình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lãnh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đạo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giữ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QPAN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Đảng</a:t>
            </a:r>
            <a:endParaRPr lang="en-US" sz="4400" dirty="0">
              <a:solidFill>
                <a:srgbClr val="090000"/>
              </a:solidFill>
              <a:latin typeface="Arial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4800600" y="1710682"/>
            <a:ext cx="8386803" cy="1918601"/>
            <a:chOff x="0" y="-161925"/>
            <a:chExt cx="3335637" cy="7630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35637" cy="465131"/>
            </a:xfrm>
            <a:custGeom>
              <a:avLst/>
              <a:gdLst/>
              <a:ahLst/>
              <a:cxnLst/>
              <a:rect l="l" t="t" r="r" b="b"/>
              <a:pathLst>
                <a:path w="3335637" h="465131">
                  <a:moveTo>
                    <a:pt x="0" y="0"/>
                  </a:moveTo>
                  <a:lnTo>
                    <a:pt x="3335637" y="0"/>
                  </a:lnTo>
                  <a:lnTo>
                    <a:pt x="3335637" y="465131"/>
                  </a:lnTo>
                  <a:lnTo>
                    <a:pt x="0" y="465131"/>
                  </a:lnTo>
                  <a:close/>
                </a:path>
              </a:pathLst>
            </a:custGeom>
            <a:solidFill>
              <a:srgbClr val="92FD7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3335637" cy="76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  <a:spcBef>
                  <a:spcPct val="0"/>
                </a:spcBef>
              </a:pP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Chủ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chương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lãnh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đạo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của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Đảng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8915400" y="3314700"/>
            <a:ext cx="0" cy="1027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52600" y="4315082"/>
            <a:ext cx="1485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52600" y="4314473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53000" y="4315082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29000" y="5107646"/>
            <a:ext cx="3238208" cy="48670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Arial "/>
              </a:rPr>
              <a:t>Hai </a:t>
            </a:r>
            <a:r>
              <a:rPr lang="en-US" sz="2400" dirty="0" err="1">
                <a:latin typeface="Arial "/>
              </a:rPr>
              <a:t>là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nền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smtClean="0">
                <a:latin typeface="Arial "/>
              </a:rPr>
              <a:t>QPAN </a:t>
            </a:r>
            <a:r>
              <a:rPr lang="en-US" sz="2400" dirty="0" err="1" smtClean="0">
                <a:latin typeface="Arial "/>
              </a:rPr>
              <a:t>mang</a:t>
            </a:r>
            <a:r>
              <a:rPr lang="en-US" sz="2400" dirty="0" smtClean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tính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chất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của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dân</a:t>
            </a:r>
            <a:r>
              <a:rPr lang="en-US" sz="2400" dirty="0">
                <a:latin typeface="Arial "/>
              </a:rPr>
              <a:t>, do </a:t>
            </a:r>
            <a:r>
              <a:rPr lang="en-US" sz="2400" dirty="0" err="1">
                <a:latin typeface="Arial "/>
              </a:rPr>
              <a:t>dân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vì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dân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phát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triển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theo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hướng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toàn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dân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toàn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diện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độc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lập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tự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chủ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tự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lực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tự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cường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và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ngày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càng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hiện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đại</a:t>
            </a:r>
            <a:r>
              <a:rPr lang="en-US" sz="2400" dirty="0">
                <a:latin typeface="Arial "/>
              </a:rPr>
              <a:t>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76695" y="5067300"/>
            <a:ext cx="2395105" cy="48132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Một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là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phòng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ninh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là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vấn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đề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trọng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yếu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thường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xuyên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của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CMVN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834" y="5871452"/>
            <a:ext cx="5410200" cy="363986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8915400" y="4314473"/>
            <a:ext cx="0" cy="75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86600" y="5076473"/>
            <a:ext cx="3963877" cy="48132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latin typeface="Arial "/>
              </a:rPr>
              <a:t>Ba </a:t>
            </a:r>
            <a:r>
              <a:rPr lang="en-US" sz="2400" dirty="0" err="1">
                <a:latin typeface="Arial "/>
              </a:rPr>
              <a:t>là</a:t>
            </a:r>
            <a:r>
              <a:rPr lang="en-US" sz="2400" dirty="0">
                <a:latin typeface="Arial "/>
              </a:rPr>
              <a:t>, </a:t>
            </a:r>
            <a:r>
              <a:rPr lang="en-US" sz="2400" dirty="0" err="1">
                <a:latin typeface="Arial "/>
              </a:rPr>
              <a:t>sức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mạnh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smtClean="0">
                <a:latin typeface="Arial "/>
              </a:rPr>
              <a:t>QPAN </a:t>
            </a:r>
            <a:r>
              <a:rPr lang="en-US" sz="2400" dirty="0" err="1" smtClean="0">
                <a:latin typeface="Arial "/>
              </a:rPr>
              <a:t>là</a:t>
            </a:r>
            <a:r>
              <a:rPr lang="en-US" sz="2400" dirty="0" smtClean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sức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mạnh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tổng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hợp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của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cả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hệ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thống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chính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trị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kết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hợp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với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sức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mạnh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dân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tộc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sức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mạnh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thời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đại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sức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mạnh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của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thế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trận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quốc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phòng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toàn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dân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và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gắn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với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thế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trận</a:t>
            </a:r>
            <a:r>
              <a:rPr lang="en-US" sz="2400" dirty="0">
                <a:latin typeface="Arial "/>
              </a:rPr>
              <a:t> an </a:t>
            </a:r>
            <a:r>
              <a:rPr lang="en-US" sz="2400" dirty="0" err="1">
                <a:latin typeface="Arial "/>
              </a:rPr>
              <a:t>ninh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nhân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dân</a:t>
            </a:r>
            <a:r>
              <a:rPr lang="en-US" sz="2400" dirty="0">
                <a:latin typeface="Arial "/>
              </a:rPr>
              <a:t>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543" y="6380374"/>
            <a:ext cx="3940191" cy="262201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3030200" y="4301836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1479943" y="5094400"/>
            <a:ext cx="3226657" cy="48670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 err="1">
                <a:latin typeface="Arial "/>
              </a:rPr>
              <a:t>Bốn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là</a:t>
            </a:r>
            <a:r>
              <a:rPr lang="en-US" sz="2400" dirty="0">
                <a:latin typeface="Arial "/>
              </a:rPr>
              <a:t>, </a:t>
            </a:r>
            <a:r>
              <a:rPr lang="en-US" sz="2400" dirty="0" err="1">
                <a:latin typeface="Arial "/>
              </a:rPr>
              <a:t>tăng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cường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quốc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phòng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giữ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vững</a:t>
            </a:r>
            <a:r>
              <a:rPr lang="en-US" sz="2400" dirty="0">
                <a:latin typeface="Arial "/>
              </a:rPr>
              <a:t> an </a:t>
            </a:r>
            <a:r>
              <a:rPr lang="en-US" sz="2400" dirty="0" err="1">
                <a:latin typeface="Arial "/>
              </a:rPr>
              <a:t>ninh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là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trách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nhiệm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của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Đảng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Nhà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nước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của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toàn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dân</a:t>
            </a:r>
            <a:r>
              <a:rPr lang="en-US" sz="2400" dirty="0">
                <a:latin typeface="Arial "/>
              </a:rPr>
              <a:t>; </a:t>
            </a:r>
            <a:r>
              <a:rPr lang="en-US" sz="2400" dirty="0" err="1">
                <a:latin typeface="Arial "/>
              </a:rPr>
              <a:t>trong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đó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Quân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đội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nhân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dân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và</a:t>
            </a:r>
            <a:r>
              <a:rPr lang="en-US" sz="2400" dirty="0">
                <a:latin typeface="Arial "/>
              </a:rPr>
              <a:t> CAND </a:t>
            </a:r>
            <a:r>
              <a:rPr lang="en-US" sz="2400" dirty="0" err="1">
                <a:latin typeface="Arial "/>
              </a:rPr>
              <a:t>là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lực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lượng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nòng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cốt</a:t>
            </a:r>
            <a:r>
              <a:rPr lang="en-US" sz="2400" dirty="0">
                <a:latin typeface="Arial "/>
              </a:rPr>
              <a:t>.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6611600" y="4314473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5104882" y="5100110"/>
            <a:ext cx="2773242" cy="48132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 err="1">
                <a:latin typeface="Arial "/>
              </a:rPr>
              <a:t>Năm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là</a:t>
            </a:r>
            <a:r>
              <a:rPr lang="en-US" sz="2400" dirty="0">
                <a:latin typeface="Arial "/>
              </a:rPr>
              <a:t>, </a:t>
            </a:r>
            <a:r>
              <a:rPr lang="en-US" sz="2400" dirty="0" err="1">
                <a:latin typeface="Arial "/>
              </a:rPr>
              <a:t>Đảng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lãnh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đạo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tuyệt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đối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trực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tiếp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về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mọi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mặt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đối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với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quốc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phòng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và</a:t>
            </a:r>
            <a:r>
              <a:rPr lang="en-US" sz="2400" dirty="0">
                <a:latin typeface="Arial "/>
              </a:rPr>
              <a:t> an </a:t>
            </a:r>
            <a:r>
              <a:rPr lang="en-US" sz="2400" dirty="0" err="1">
                <a:latin typeface="Arial "/>
              </a:rPr>
              <a:t>ninh</a:t>
            </a:r>
            <a:r>
              <a:rPr lang="en-US" sz="2400" dirty="0">
                <a:latin typeface="Arial 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75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29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9243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sp>
        <p:nvSpPr>
          <p:cNvPr id="24" name="TextBox 23"/>
          <p:cNvSpPr txBox="1"/>
          <p:nvPr/>
        </p:nvSpPr>
        <p:spPr>
          <a:xfrm>
            <a:off x="1234374" y="1843033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err="1" smtClean="0">
                <a:solidFill>
                  <a:srgbClr val="FFC000"/>
                </a:solidFill>
                <a:latin typeface="Arial "/>
              </a:rPr>
              <a:t>Ví</a:t>
            </a:r>
            <a:r>
              <a:rPr lang="en-US" sz="4000" b="1" u="sng" dirty="0" smtClean="0">
                <a:solidFill>
                  <a:srgbClr val="FFC000"/>
                </a:solidFill>
                <a:latin typeface="Arial "/>
              </a:rPr>
              <a:t> </a:t>
            </a:r>
            <a:r>
              <a:rPr lang="en-US" sz="4000" b="1" u="sng" dirty="0" err="1" smtClean="0">
                <a:solidFill>
                  <a:srgbClr val="FFC000"/>
                </a:solidFill>
                <a:latin typeface="Arial "/>
              </a:rPr>
              <a:t>dụ</a:t>
            </a:r>
            <a:r>
              <a:rPr lang="en-US" sz="4000" b="1" u="sng" dirty="0" smtClean="0">
                <a:solidFill>
                  <a:srgbClr val="FFC000"/>
                </a:solidFill>
                <a:latin typeface="Arial "/>
              </a:rPr>
              <a:t>:</a:t>
            </a:r>
            <a:endParaRPr lang="en-US" sz="3200" dirty="0">
              <a:solidFill>
                <a:schemeClr val="bg1"/>
              </a:solidFill>
              <a:latin typeface="Arial "/>
            </a:endParaRPr>
          </a:p>
        </p:txBody>
      </p:sp>
      <p:grpSp>
        <p:nvGrpSpPr>
          <p:cNvPr id="39" name="Group 3"/>
          <p:cNvGrpSpPr/>
          <p:nvPr/>
        </p:nvGrpSpPr>
        <p:grpSpPr>
          <a:xfrm>
            <a:off x="2768011" y="191289"/>
            <a:ext cx="13056318" cy="1218411"/>
            <a:chOff x="0" y="0"/>
            <a:chExt cx="4482044" cy="418263"/>
          </a:xfrm>
        </p:grpSpPr>
        <p:sp>
          <p:nvSpPr>
            <p:cNvPr id="40" name="Freeform 4"/>
            <p:cNvSpPr/>
            <p:nvPr/>
          </p:nvSpPr>
          <p:spPr>
            <a:xfrm>
              <a:off x="0" y="0"/>
              <a:ext cx="4482044" cy="418263"/>
            </a:xfrm>
            <a:custGeom>
              <a:avLst/>
              <a:gdLst/>
              <a:ahLst/>
              <a:cxnLst/>
              <a:rect l="l" t="t" r="r" b="b"/>
              <a:pathLst>
                <a:path w="4482044" h="418263">
                  <a:moveTo>
                    <a:pt x="0" y="0"/>
                  </a:moveTo>
                  <a:lnTo>
                    <a:pt x="4482044" y="0"/>
                  </a:lnTo>
                  <a:lnTo>
                    <a:pt x="4482044" y="418263"/>
                  </a:lnTo>
                  <a:lnTo>
                    <a:pt x="0" y="4182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7"/>
          <p:cNvSpPr/>
          <p:nvPr/>
        </p:nvSpPr>
        <p:spPr>
          <a:xfrm>
            <a:off x="16308403" y="80303"/>
            <a:ext cx="1158866" cy="1303396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8"/>
          <p:cNvSpPr/>
          <p:nvPr/>
        </p:nvSpPr>
        <p:spPr>
          <a:xfrm flipH="1">
            <a:off x="685800" y="-6228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0"/>
          <p:cNvSpPr txBox="1"/>
          <p:nvPr/>
        </p:nvSpPr>
        <p:spPr>
          <a:xfrm>
            <a:off x="3154242" y="354992"/>
            <a:ext cx="1228752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90000"/>
                </a:solidFill>
                <a:latin typeface="Arial"/>
              </a:rPr>
              <a:t>02.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Quá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trình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lãnh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đạo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giữ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QPAN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Đảng</a:t>
            </a:r>
            <a:endParaRPr lang="en-US" sz="4400" dirty="0">
              <a:solidFill>
                <a:srgbClr val="090000"/>
              </a:solidFill>
              <a:latin typeface="Arial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01300"/>
            <a:ext cx="4983480" cy="63246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324600" y="3390900"/>
            <a:ext cx="10744200" cy="6324600"/>
          </a:xfrm>
          <a:prstGeom prst="roundRect">
            <a:avLst>
              <a:gd name="adj" fmla="val 9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>
              <a:lnSpc>
                <a:spcPct val="130000"/>
              </a:lnSpc>
            </a:pPr>
            <a:r>
              <a:rPr lang="en-US" sz="2400" dirty="0" err="1">
                <a:latin typeface="Arial "/>
              </a:rPr>
              <a:t>Đảng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lãnh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đạo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tuyệt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đối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trực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tiếp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về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mọi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mặt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đối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với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quốc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phòng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và</a:t>
            </a:r>
            <a:r>
              <a:rPr lang="en-US" sz="2400" dirty="0">
                <a:latin typeface="Arial "/>
              </a:rPr>
              <a:t> an </a:t>
            </a:r>
            <a:r>
              <a:rPr lang="en-US" sz="2400" dirty="0" err="1" smtClean="0">
                <a:latin typeface="Arial "/>
              </a:rPr>
              <a:t>ninh</a:t>
            </a:r>
            <a:r>
              <a:rPr lang="en-US" sz="2400" dirty="0" smtClean="0">
                <a:latin typeface="Arial "/>
              </a:rPr>
              <a:t>. </a:t>
            </a:r>
            <a:r>
              <a:rPr lang="en-US" sz="2400" dirty="0" err="1" smtClean="0">
                <a:latin typeface="Arial "/>
              </a:rPr>
              <a:t>Ngày</a:t>
            </a:r>
            <a:r>
              <a:rPr lang="en-US" sz="2400" dirty="0" smtClean="0">
                <a:latin typeface="Arial "/>
              </a:rPr>
              <a:t> </a:t>
            </a:r>
            <a:r>
              <a:rPr lang="en-US" sz="2400" dirty="0">
                <a:latin typeface="Arial "/>
              </a:rPr>
              <a:t>21-2-1946, </a:t>
            </a:r>
            <a:r>
              <a:rPr lang="en-US" sz="2400" dirty="0" err="1">
                <a:latin typeface="Arial "/>
              </a:rPr>
              <a:t>Chủ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tịch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Hồ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Chí</a:t>
            </a:r>
            <a:r>
              <a:rPr lang="en-US" sz="2400" dirty="0">
                <a:latin typeface="Arial "/>
              </a:rPr>
              <a:t> Minh </a:t>
            </a:r>
            <a:r>
              <a:rPr lang="en-US" sz="2400" dirty="0" err="1">
                <a:latin typeface="Arial "/>
              </a:rPr>
              <a:t>đã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ký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Sắc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lệnh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số</a:t>
            </a:r>
            <a:r>
              <a:rPr lang="en-US" sz="2400" dirty="0">
                <a:latin typeface="Arial "/>
              </a:rPr>
              <a:t> 23/SL </a:t>
            </a:r>
            <a:r>
              <a:rPr lang="en-US" sz="2400" dirty="0" err="1">
                <a:latin typeface="Arial "/>
              </a:rPr>
              <a:t>thành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lập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Việt</a:t>
            </a:r>
            <a:r>
              <a:rPr lang="en-US" sz="2400" dirty="0">
                <a:latin typeface="Arial "/>
              </a:rPr>
              <a:t> Nam </a:t>
            </a:r>
            <a:r>
              <a:rPr lang="en-US" sz="2400" dirty="0" err="1">
                <a:latin typeface="Arial "/>
              </a:rPr>
              <a:t>Công</a:t>
            </a:r>
            <a:r>
              <a:rPr lang="en-US" sz="2400" dirty="0">
                <a:latin typeface="Arial "/>
              </a:rPr>
              <a:t> an </a:t>
            </a:r>
            <a:r>
              <a:rPr lang="en-US" sz="2400" dirty="0" err="1">
                <a:latin typeface="Arial "/>
              </a:rPr>
              <a:t>vụ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trên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cơ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sở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hợp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nhất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các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sở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cảnh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sát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và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các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sở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liêm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phóng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thống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nhất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tổ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chức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và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nhiệm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vụ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của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lực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lượng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công</a:t>
            </a:r>
            <a:r>
              <a:rPr lang="en-US" sz="2400" dirty="0">
                <a:latin typeface="Arial "/>
              </a:rPr>
              <a:t> an </a:t>
            </a:r>
            <a:r>
              <a:rPr lang="en-US" sz="2400" dirty="0" err="1">
                <a:latin typeface="Arial "/>
              </a:rPr>
              <a:t>trên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toàn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quốc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tạo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điều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kiện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thống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nhất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trong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lãnh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đạo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chỉ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đạo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của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Đảng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Chính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phủ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đối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với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mặt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trận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bảo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vệ</a:t>
            </a:r>
            <a:r>
              <a:rPr lang="en-US" sz="2400" dirty="0">
                <a:latin typeface="Arial "/>
              </a:rPr>
              <a:t> an </a:t>
            </a:r>
            <a:r>
              <a:rPr lang="en-US" sz="2400" dirty="0" err="1">
                <a:latin typeface="Arial "/>
              </a:rPr>
              <a:t>ninh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trật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tự</a:t>
            </a:r>
            <a:r>
              <a:rPr lang="en-US" sz="2400" dirty="0">
                <a:latin typeface="Arial "/>
              </a:rPr>
              <a:t>. </a:t>
            </a:r>
            <a:r>
              <a:rPr lang="en-US" sz="2400" dirty="0" err="1">
                <a:latin typeface="Arial "/>
              </a:rPr>
              <a:t>Sự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thành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lập</a:t>
            </a:r>
            <a:r>
              <a:rPr lang="en-US" sz="2400" dirty="0">
                <a:latin typeface="Arial "/>
              </a:rPr>
              <a:t> Chi </a:t>
            </a:r>
            <a:r>
              <a:rPr lang="en-US" sz="2400" dirty="0" err="1">
                <a:latin typeface="Arial "/>
              </a:rPr>
              <a:t>bộ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đảng</a:t>
            </a:r>
            <a:r>
              <a:rPr lang="en-US" sz="2400" dirty="0">
                <a:latin typeface="Arial "/>
              </a:rPr>
              <a:t> ở </a:t>
            </a:r>
            <a:r>
              <a:rPr lang="en-US" sz="2400" dirty="0" err="1">
                <a:latin typeface="Arial "/>
              </a:rPr>
              <a:t>Nha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Công</a:t>
            </a:r>
            <a:r>
              <a:rPr lang="en-US" sz="2400" dirty="0">
                <a:latin typeface="Arial "/>
              </a:rPr>
              <a:t> an </a:t>
            </a:r>
            <a:r>
              <a:rPr lang="en-US" sz="2400" dirty="0" err="1">
                <a:latin typeface="Arial "/>
              </a:rPr>
              <a:t>Việt</a:t>
            </a:r>
            <a:r>
              <a:rPr lang="en-US" sz="2400" dirty="0">
                <a:latin typeface="Arial "/>
              </a:rPr>
              <a:t> Nam </a:t>
            </a:r>
            <a:r>
              <a:rPr lang="en-US" sz="2400" dirty="0" err="1">
                <a:latin typeface="Arial "/>
              </a:rPr>
              <a:t>vào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tháng</a:t>
            </a:r>
            <a:r>
              <a:rPr lang="en-US" sz="2400" dirty="0">
                <a:latin typeface="Arial "/>
              </a:rPr>
              <a:t> 4-1946 </a:t>
            </a:r>
            <a:r>
              <a:rPr lang="en-US" sz="2400" dirty="0" err="1">
                <a:latin typeface="Arial "/>
              </a:rPr>
              <a:t>đánh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dấu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một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bước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phát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triển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quan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trọng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về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công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tác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xây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dựng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Đảng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trong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lực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lượng</a:t>
            </a:r>
            <a:r>
              <a:rPr lang="en-US" sz="2400" dirty="0">
                <a:latin typeface="Arial "/>
              </a:rPr>
              <a:t> CAND. </a:t>
            </a:r>
            <a:r>
              <a:rPr lang="en-US" sz="2400" dirty="0" err="1">
                <a:latin typeface="Arial "/>
              </a:rPr>
              <a:t>Đến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tháng</a:t>
            </a:r>
            <a:r>
              <a:rPr lang="en-US" sz="2400" dirty="0">
                <a:latin typeface="Arial "/>
              </a:rPr>
              <a:t> 11-1946, </a:t>
            </a:r>
            <a:r>
              <a:rPr lang="en-US" sz="2400" dirty="0" err="1">
                <a:latin typeface="Arial "/>
              </a:rPr>
              <a:t>các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sở</a:t>
            </a:r>
            <a:r>
              <a:rPr lang="en-US" sz="2400" dirty="0">
                <a:latin typeface="Arial "/>
              </a:rPr>
              <a:t>, ty </a:t>
            </a:r>
            <a:r>
              <a:rPr lang="en-US" sz="2400" dirty="0" err="1">
                <a:latin typeface="Arial "/>
              </a:rPr>
              <a:t>công</a:t>
            </a:r>
            <a:r>
              <a:rPr lang="en-US" sz="2400" dirty="0">
                <a:latin typeface="Arial "/>
              </a:rPr>
              <a:t> an </a:t>
            </a:r>
            <a:r>
              <a:rPr lang="en-US" sz="2400" dirty="0" err="1">
                <a:latin typeface="Arial "/>
              </a:rPr>
              <a:t>đều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đã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có</a:t>
            </a:r>
            <a:r>
              <a:rPr lang="en-US" sz="2400" dirty="0">
                <a:latin typeface="Arial "/>
              </a:rPr>
              <a:t> chi </a:t>
            </a:r>
            <a:r>
              <a:rPr lang="en-US" sz="2400" dirty="0" err="1">
                <a:latin typeface="Arial "/>
              </a:rPr>
              <a:t>bộ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hoặc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tổ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đảng</a:t>
            </a:r>
            <a:r>
              <a:rPr lang="en-US" sz="2400" dirty="0">
                <a:latin typeface="Arial "/>
              </a:rPr>
              <a:t>. </a:t>
            </a:r>
            <a:r>
              <a:rPr lang="en-US" sz="2400" dirty="0" err="1">
                <a:latin typeface="Arial "/>
              </a:rPr>
              <a:t>Đây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chính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là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hạt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nhân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lãnh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đạo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công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tác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bảo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đảm</a:t>
            </a:r>
            <a:r>
              <a:rPr lang="en-US" sz="2400" dirty="0">
                <a:latin typeface="Arial "/>
              </a:rPr>
              <a:t> an </a:t>
            </a:r>
            <a:r>
              <a:rPr lang="en-US" sz="2400" dirty="0" err="1">
                <a:latin typeface="Arial "/>
              </a:rPr>
              <a:t>ninh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trật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tự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và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xây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dựng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lực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lượng</a:t>
            </a:r>
            <a:r>
              <a:rPr lang="en-US" sz="2400" dirty="0">
                <a:latin typeface="Arial "/>
              </a:rPr>
              <a:t> CAND </a:t>
            </a:r>
            <a:r>
              <a:rPr lang="en-US" sz="2400" dirty="0" err="1">
                <a:latin typeface="Arial "/>
              </a:rPr>
              <a:t>đủ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sức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giành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thắng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lợi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trong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cuộc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đấu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tranh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chống</a:t>
            </a:r>
            <a:r>
              <a:rPr lang="en-US" sz="2400" dirty="0">
                <a:latin typeface="Arial "/>
              </a:rPr>
              <a:t> “</a:t>
            </a:r>
            <a:r>
              <a:rPr lang="en-US" sz="2400" dirty="0" err="1">
                <a:latin typeface="Arial "/>
              </a:rPr>
              <a:t>thù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trong</a:t>
            </a:r>
            <a:r>
              <a:rPr lang="en-US" sz="2400" dirty="0">
                <a:latin typeface="Arial "/>
              </a:rPr>
              <a:t>, </a:t>
            </a:r>
            <a:r>
              <a:rPr lang="en-US" sz="2400" dirty="0" err="1">
                <a:latin typeface="Arial "/>
              </a:rPr>
              <a:t>giặc</a:t>
            </a:r>
            <a:r>
              <a:rPr lang="en-US" sz="2400" dirty="0">
                <a:latin typeface="Arial "/>
              </a:rPr>
              <a:t> </a:t>
            </a:r>
            <a:r>
              <a:rPr lang="en-US" sz="2400" dirty="0" err="1">
                <a:latin typeface="Arial "/>
              </a:rPr>
              <a:t>ngoài</a:t>
            </a:r>
            <a:r>
              <a:rPr lang="en-US" sz="2400" dirty="0">
                <a:latin typeface="Arial "/>
              </a:rPr>
              <a:t>”..</a:t>
            </a:r>
          </a:p>
        </p:txBody>
      </p:sp>
    </p:spTree>
    <p:extLst>
      <p:ext uri="{BB962C8B-B14F-4D97-AF65-F5344CB8AC3E}">
        <p14:creationId xmlns:p14="http://schemas.microsoft.com/office/powerpoint/2010/main" val="12387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42" y="-370603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58099" y="1302164"/>
            <a:ext cx="7419101" cy="2835090"/>
            <a:chOff x="0" y="-314785"/>
            <a:chExt cx="2863557" cy="11275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63557" cy="465131"/>
            </a:xfrm>
            <a:custGeom>
              <a:avLst/>
              <a:gdLst/>
              <a:ahLst/>
              <a:cxnLst/>
              <a:rect l="l" t="t" r="r" b="b"/>
              <a:pathLst>
                <a:path w="2863557" h="465131">
                  <a:moveTo>
                    <a:pt x="0" y="0"/>
                  </a:moveTo>
                  <a:lnTo>
                    <a:pt x="2863557" y="0"/>
                  </a:lnTo>
                  <a:lnTo>
                    <a:pt x="2863557" y="465131"/>
                  </a:lnTo>
                  <a:lnTo>
                    <a:pt x="0" y="465131"/>
                  </a:lnTo>
                  <a:close/>
                </a:path>
              </a:pathLst>
            </a:custGeom>
            <a:solidFill>
              <a:srgbClr val="92FD7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14785"/>
              <a:ext cx="2863557" cy="112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Quá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trình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chỉ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đạo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thực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hiện</a:t>
              </a:r>
              <a:endParaRPr lang="en-US" sz="4200" dirty="0">
                <a:solidFill>
                  <a:srgbClr val="090000"/>
                </a:solidFill>
                <a:latin typeface="Arial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878867" y="3797398"/>
            <a:ext cx="3450557" cy="2658918"/>
          </a:xfrm>
          <a:custGeom>
            <a:avLst/>
            <a:gdLst/>
            <a:ahLst/>
            <a:cxnLst/>
            <a:rect l="l" t="t" r="r" b="b"/>
            <a:pathLst>
              <a:path w="5536556" h="5417490">
                <a:moveTo>
                  <a:pt x="0" y="0"/>
                </a:moveTo>
                <a:lnTo>
                  <a:pt x="5536556" y="0"/>
                </a:lnTo>
                <a:lnTo>
                  <a:pt x="5536556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646082" y="3780080"/>
            <a:ext cx="10422718" cy="2676236"/>
            <a:chOff x="0" y="0"/>
            <a:chExt cx="1922199" cy="13630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22199" cy="1363049"/>
            </a:xfrm>
            <a:custGeom>
              <a:avLst/>
              <a:gdLst/>
              <a:ahLst/>
              <a:cxnLst/>
              <a:rect l="l" t="t" r="r" b="b"/>
              <a:pathLst>
                <a:path w="1922199" h="1363049">
                  <a:moveTo>
                    <a:pt x="54100" y="0"/>
                  </a:moveTo>
                  <a:lnTo>
                    <a:pt x="1868100" y="0"/>
                  </a:lnTo>
                  <a:cubicBezTo>
                    <a:pt x="1897978" y="0"/>
                    <a:pt x="1922199" y="24221"/>
                    <a:pt x="1922199" y="54100"/>
                  </a:cubicBezTo>
                  <a:lnTo>
                    <a:pt x="1922199" y="1308949"/>
                  </a:lnTo>
                  <a:cubicBezTo>
                    <a:pt x="1922199" y="1338828"/>
                    <a:pt x="1897978" y="1363049"/>
                    <a:pt x="1868100" y="1363049"/>
                  </a:cubicBezTo>
                  <a:lnTo>
                    <a:pt x="54100" y="1363049"/>
                  </a:lnTo>
                  <a:cubicBezTo>
                    <a:pt x="24221" y="1363049"/>
                    <a:pt x="0" y="1338828"/>
                    <a:pt x="0" y="1308949"/>
                  </a:cubicBezTo>
                  <a:lnTo>
                    <a:pt x="0" y="54100"/>
                  </a:lnTo>
                  <a:cubicBezTo>
                    <a:pt x="0" y="24221"/>
                    <a:pt x="24221" y="0"/>
                    <a:pt x="541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968318" y="3982696"/>
            <a:ext cx="9502351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dirty="0">
                <a:solidFill>
                  <a:srgbClr val="090000"/>
                </a:solidFill>
                <a:latin typeface="Arial"/>
              </a:rPr>
              <a:t>-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Tăng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cường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khả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năng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phòng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và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an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ninh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đất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nước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kết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hợp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kinh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tế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với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phòng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phòng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với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kinh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tế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.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dirty="0">
                <a:solidFill>
                  <a:srgbClr val="090000"/>
                </a:solidFill>
                <a:latin typeface="Arial"/>
              </a:rPr>
              <a:t>-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Xây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dựng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lực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lượng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công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an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nhân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dân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trong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sạch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mạnh</a:t>
            </a:r>
            <a:endParaRPr lang="en-US" sz="2400" dirty="0">
              <a:solidFill>
                <a:srgbClr val="090000"/>
              </a:solidFill>
              <a:latin typeface="Arial"/>
            </a:endParaRPr>
          </a:p>
        </p:txBody>
      </p:sp>
      <p:grpSp>
        <p:nvGrpSpPr>
          <p:cNvPr id="18" name="Group 3"/>
          <p:cNvGrpSpPr/>
          <p:nvPr/>
        </p:nvGrpSpPr>
        <p:grpSpPr>
          <a:xfrm>
            <a:off x="2768011" y="191289"/>
            <a:ext cx="13056318" cy="1218411"/>
            <a:chOff x="0" y="0"/>
            <a:chExt cx="4482044" cy="418263"/>
          </a:xfrm>
        </p:grpSpPr>
        <p:sp>
          <p:nvSpPr>
            <p:cNvPr id="19" name="Freeform 4"/>
            <p:cNvSpPr/>
            <p:nvPr/>
          </p:nvSpPr>
          <p:spPr>
            <a:xfrm>
              <a:off x="0" y="0"/>
              <a:ext cx="4482044" cy="418263"/>
            </a:xfrm>
            <a:custGeom>
              <a:avLst/>
              <a:gdLst/>
              <a:ahLst/>
              <a:cxnLst/>
              <a:rect l="l" t="t" r="r" b="b"/>
              <a:pathLst>
                <a:path w="4482044" h="418263">
                  <a:moveTo>
                    <a:pt x="0" y="0"/>
                  </a:moveTo>
                  <a:lnTo>
                    <a:pt x="4482044" y="0"/>
                  </a:lnTo>
                  <a:lnTo>
                    <a:pt x="4482044" y="418263"/>
                  </a:lnTo>
                  <a:lnTo>
                    <a:pt x="0" y="4182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7"/>
          <p:cNvSpPr/>
          <p:nvPr/>
        </p:nvSpPr>
        <p:spPr>
          <a:xfrm>
            <a:off x="16308403" y="80303"/>
            <a:ext cx="1158866" cy="1303396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8"/>
          <p:cNvSpPr/>
          <p:nvPr/>
        </p:nvSpPr>
        <p:spPr>
          <a:xfrm flipH="1">
            <a:off x="685800" y="-6228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0"/>
          <p:cNvSpPr txBox="1"/>
          <p:nvPr/>
        </p:nvSpPr>
        <p:spPr>
          <a:xfrm>
            <a:off x="3154242" y="354992"/>
            <a:ext cx="1228752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90000"/>
                </a:solidFill>
                <a:latin typeface="Arial"/>
              </a:rPr>
              <a:t>02.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Quá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trình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lãnh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đạo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giữ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QPAN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Đảng</a:t>
            </a:r>
            <a:endParaRPr lang="en-US" sz="4400" dirty="0">
              <a:solidFill>
                <a:srgbClr val="090000"/>
              </a:solidFill>
              <a:latin typeface="Arial"/>
            </a:endParaRPr>
          </a:p>
        </p:txBody>
      </p:sp>
      <p:sp>
        <p:nvSpPr>
          <p:cNvPr id="24" name="Freeform 12"/>
          <p:cNvSpPr/>
          <p:nvPr/>
        </p:nvSpPr>
        <p:spPr>
          <a:xfrm>
            <a:off x="13604268" y="7362935"/>
            <a:ext cx="3464532" cy="2637814"/>
          </a:xfrm>
          <a:custGeom>
            <a:avLst/>
            <a:gdLst/>
            <a:ahLst/>
            <a:cxnLst/>
            <a:rect l="l" t="t" r="r" b="b"/>
            <a:pathLst>
              <a:path w="5318988" h="5422701">
                <a:moveTo>
                  <a:pt x="0" y="0"/>
                </a:moveTo>
                <a:lnTo>
                  <a:pt x="5318988" y="0"/>
                </a:lnTo>
                <a:lnTo>
                  <a:pt x="5318988" y="5422700"/>
                </a:lnTo>
                <a:lnTo>
                  <a:pt x="0" y="5422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6" name="Group 9"/>
          <p:cNvGrpSpPr/>
          <p:nvPr/>
        </p:nvGrpSpPr>
        <p:grpSpPr>
          <a:xfrm>
            <a:off x="990600" y="7257261"/>
            <a:ext cx="10904564" cy="2615798"/>
            <a:chOff x="0" y="0"/>
            <a:chExt cx="1922199" cy="1363049"/>
          </a:xfrm>
        </p:grpSpPr>
        <p:sp>
          <p:nvSpPr>
            <p:cNvPr id="27" name="Freeform 10"/>
            <p:cNvSpPr/>
            <p:nvPr/>
          </p:nvSpPr>
          <p:spPr>
            <a:xfrm>
              <a:off x="0" y="0"/>
              <a:ext cx="1922199" cy="1363049"/>
            </a:xfrm>
            <a:custGeom>
              <a:avLst/>
              <a:gdLst/>
              <a:ahLst/>
              <a:cxnLst/>
              <a:rect l="l" t="t" r="r" b="b"/>
              <a:pathLst>
                <a:path w="1922199" h="1363049">
                  <a:moveTo>
                    <a:pt x="54100" y="0"/>
                  </a:moveTo>
                  <a:lnTo>
                    <a:pt x="1868100" y="0"/>
                  </a:lnTo>
                  <a:cubicBezTo>
                    <a:pt x="1897978" y="0"/>
                    <a:pt x="1922199" y="24221"/>
                    <a:pt x="1922199" y="54100"/>
                  </a:cubicBezTo>
                  <a:lnTo>
                    <a:pt x="1922199" y="1308949"/>
                  </a:lnTo>
                  <a:cubicBezTo>
                    <a:pt x="1922199" y="1338828"/>
                    <a:pt x="1897978" y="1363049"/>
                    <a:pt x="1868100" y="1363049"/>
                  </a:cubicBezTo>
                  <a:lnTo>
                    <a:pt x="54100" y="1363049"/>
                  </a:lnTo>
                  <a:cubicBezTo>
                    <a:pt x="24221" y="1363049"/>
                    <a:pt x="0" y="1338828"/>
                    <a:pt x="0" y="1308949"/>
                  </a:cubicBezTo>
                  <a:lnTo>
                    <a:pt x="0" y="54100"/>
                  </a:lnTo>
                  <a:cubicBezTo>
                    <a:pt x="0" y="24221"/>
                    <a:pt x="24221" y="0"/>
                    <a:pt x="541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14"/>
          <p:cNvSpPr txBox="1"/>
          <p:nvPr/>
        </p:nvSpPr>
        <p:spPr>
          <a:xfrm>
            <a:off x="1323120" y="7399439"/>
            <a:ext cx="10259279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400" dirty="0">
                <a:solidFill>
                  <a:srgbClr val="090000"/>
                </a:solidFill>
                <a:latin typeface="Arial"/>
              </a:rPr>
              <a:t>-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Bảo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vệ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chắc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độc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lập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chủ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quyền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toàn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vẹn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lãnh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thổ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Tổ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. </a:t>
            </a:r>
          </a:p>
          <a:p>
            <a:pPr>
              <a:lnSpc>
                <a:spcPts val="5040"/>
              </a:lnSpc>
            </a:pPr>
            <a:r>
              <a:rPr lang="en-US" sz="2400" dirty="0" smtClean="0">
                <a:solidFill>
                  <a:srgbClr val="090000"/>
                </a:solidFill>
                <a:latin typeface="Arial"/>
              </a:rPr>
              <a:t>- </a:t>
            </a:r>
            <a:r>
              <a:rPr lang="en-US" sz="2400" dirty="0" err="1" smtClean="0">
                <a:solidFill>
                  <a:srgbClr val="090000"/>
                </a:solidFill>
                <a:latin typeface="Arial"/>
              </a:rPr>
              <a:t>Củng</a:t>
            </a:r>
            <a:r>
              <a:rPr lang="en-US" sz="2400" dirty="0" smtClean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cố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phòng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giữ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an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ninh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gia</a:t>
            </a:r>
            <a:r>
              <a:rPr lang="en-US" sz="2400" dirty="0" smtClean="0">
                <a:solidFill>
                  <a:srgbClr val="090000"/>
                </a:solidFill>
                <a:latin typeface="Arial"/>
              </a:rPr>
              <a:t>.</a:t>
            </a:r>
          </a:p>
          <a:p>
            <a:pPr>
              <a:lnSpc>
                <a:spcPts val="5040"/>
              </a:lnSpc>
            </a:pPr>
            <a:r>
              <a:rPr lang="en-US" sz="2400" dirty="0" smtClean="0">
                <a:solidFill>
                  <a:srgbClr val="090000"/>
                </a:solidFill>
                <a:latin typeface="Arial"/>
              </a:rPr>
              <a:t>- </a:t>
            </a:r>
            <a:r>
              <a:rPr lang="en-US" sz="2400" dirty="0" err="1" smtClean="0">
                <a:solidFill>
                  <a:srgbClr val="090000"/>
                </a:solidFill>
                <a:latin typeface="Arial"/>
              </a:rPr>
              <a:t>Nâng</a:t>
            </a:r>
            <a:r>
              <a:rPr lang="en-US" sz="2400" dirty="0" smtClean="0">
                <a:solidFill>
                  <a:srgbClr val="090000"/>
                </a:solidFill>
                <a:latin typeface="Arial"/>
              </a:rPr>
              <a:t> 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cao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tính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cảnh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giác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giác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ngộ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nhân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dân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và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PT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090000"/>
                </a:solidFill>
                <a:latin typeface="Arial"/>
              </a:rPr>
              <a:t>phòng</a:t>
            </a:r>
            <a:endParaRPr lang="en-US" sz="2400" dirty="0">
              <a:solidFill>
                <a:srgbClr val="090000"/>
              </a:solidFill>
              <a:latin typeface="Arial"/>
            </a:endParaRPr>
          </a:p>
          <a:p>
            <a:pPr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090000"/>
              </a:solidFill>
              <a:latin typeface="Arial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4876800" y="4865081"/>
            <a:ext cx="1221907" cy="38304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12192001" y="8396426"/>
            <a:ext cx="1162056" cy="32847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9" grpId="0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6957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58099" y="1302164"/>
            <a:ext cx="7419101" cy="2835090"/>
            <a:chOff x="0" y="-314785"/>
            <a:chExt cx="2863557" cy="11275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63557" cy="465131"/>
            </a:xfrm>
            <a:custGeom>
              <a:avLst/>
              <a:gdLst/>
              <a:ahLst/>
              <a:cxnLst/>
              <a:rect l="l" t="t" r="r" b="b"/>
              <a:pathLst>
                <a:path w="2863557" h="465131">
                  <a:moveTo>
                    <a:pt x="0" y="0"/>
                  </a:moveTo>
                  <a:lnTo>
                    <a:pt x="2863557" y="0"/>
                  </a:lnTo>
                  <a:lnTo>
                    <a:pt x="2863557" y="465131"/>
                  </a:lnTo>
                  <a:lnTo>
                    <a:pt x="0" y="465131"/>
                  </a:lnTo>
                  <a:close/>
                </a:path>
              </a:pathLst>
            </a:custGeom>
            <a:solidFill>
              <a:srgbClr val="92FD7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14785"/>
              <a:ext cx="2863557" cy="112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Quá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trình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chỉ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đạo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thực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hiện</a:t>
              </a:r>
              <a:endParaRPr lang="en-US" sz="4200" dirty="0">
                <a:solidFill>
                  <a:srgbClr val="090000"/>
                </a:solidFill>
                <a:latin typeface="A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46082" y="3780080"/>
            <a:ext cx="10422718" cy="2676236"/>
            <a:chOff x="6646082" y="3780080"/>
            <a:chExt cx="10422718" cy="2676236"/>
          </a:xfrm>
        </p:grpSpPr>
        <p:grpSp>
          <p:nvGrpSpPr>
            <p:cNvPr id="13" name="Group 13"/>
            <p:cNvGrpSpPr/>
            <p:nvPr/>
          </p:nvGrpSpPr>
          <p:grpSpPr>
            <a:xfrm>
              <a:off x="6646082" y="3780080"/>
              <a:ext cx="10422718" cy="2676236"/>
              <a:chOff x="0" y="0"/>
              <a:chExt cx="1922199" cy="13630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22199" cy="1363049"/>
              </a:xfrm>
              <a:custGeom>
                <a:avLst/>
                <a:gdLst/>
                <a:ahLst/>
                <a:cxnLst/>
                <a:rect l="l" t="t" r="r" b="b"/>
                <a:pathLst>
                  <a:path w="1922199" h="1363049">
                    <a:moveTo>
                      <a:pt x="54100" y="0"/>
                    </a:moveTo>
                    <a:lnTo>
                      <a:pt x="1868100" y="0"/>
                    </a:lnTo>
                    <a:cubicBezTo>
                      <a:pt x="1897978" y="0"/>
                      <a:pt x="1922199" y="24221"/>
                      <a:pt x="1922199" y="54100"/>
                    </a:cubicBezTo>
                    <a:lnTo>
                      <a:pt x="1922199" y="1308949"/>
                    </a:lnTo>
                    <a:cubicBezTo>
                      <a:pt x="1922199" y="1338828"/>
                      <a:pt x="1897978" y="1363049"/>
                      <a:pt x="1868100" y="1363049"/>
                    </a:cubicBezTo>
                    <a:lnTo>
                      <a:pt x="54100" y="1363049"/>
                    </a:lnTo>
                    <a:cubicBezTo>
                      <a:pt x="24221" y="1363049"/>
                      <a:pt x="0" y="1338828"/>
                      <a:pt x="0" y="1308949"/>
                    </a:cubicBezTo>
                    <a:lnTo>
                      <a:pt x="0" y="54100"/>
                    </a:lnTo>
                    <a:cubicBezTo>
                      <a:pt x="0" y="24221"/>
                      <a:pt x="24221" y="0"/>
                      <a:pt x="541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858000" y="3848100"/>
              <a:ext cx="10134600" cy="2564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-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Kết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hợp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chặt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chẽ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hai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nhiệm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vụ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chiến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lược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xây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dựng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và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bảo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vệ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Tổ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quốc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. </a:t>
              </a:r>
            </a:p>
            <a:p>
              <a:pPr>
                <a:lnSpc>
                  <a:spcPts val="5040"/>
                </a:lnSpc>
              </a:pP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-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Kết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hợp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quốc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phòng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, an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ninh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với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kinh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tế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. </a:t>
              </a:r>
            </a:p>
            <a:p>
              <a:pPr>
                <a:lnSpc>
                  <a:spcPts val="5040"/>
                </a:lnSpc>
              </a:pP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-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Phối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hợp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chặt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chẽ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hoạt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động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quốc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phòng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an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ninh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với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hoạt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động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đối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ngoại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.</a:t>
              </a:r>
            </a:p>
          </p:txBody>
        </p:sp>
      </p:grpSp>
      <p:grpSp>
        <p:nvGrpSpPr>
          <p:cNvPr id="18" name="Group 3"/>
          <p:cNvGrpSpPr/>
          <p:nvPr/>
        </p:nvGrpSpPr>
        <p:grpSpPr>
          <a:xfrm>
            <a:off x="2768011" y="191289"/>
            <a:ext cx="13056318" cy="1218411"/>
            <a:chOff x="0" y="0"/>
            <a:chExt cx="4482044" cy="418263"/>
          </a:xfrm>
        </p:grpSpPr>
        <p:sp>
          <p:nvSpPr>
            <p:cNvPr id="19" name="Freeform 4"/>
            <p:cNvSpPr/>
            <p:nvPr/>
          </p:nvSpPr>
          <p:spPr>
            <a:xfrm>
              <a:off x="0" y="0"/>
              <a:ext cx="4482044" cy="418263"/>
            </a:xfrm>
            <a:custGeom>
              <a:avLst/>
              <a:gdLst/>
              <a:ahLst/>
              <a:cxnLst/>
              <a:rect l="l" t="t" r="r" b="b"/>
              <a:pathLst>
                <a:path w="4482044" h="418263">
                  <a:moveTo>
                    <a:pt x="0" y="0"/>
                  </a:moveTo>
                  <a:lnTo>
                    <a:pt x="4482044" y="0"/>
                  </a:lnTo>
                  <a:lnTo>
                    <a:pt x="4482044" y="418263"/>
                  </a:lnTo>
                  <a:lnTo>
                    <a:pt x="0" y="4182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7"/>
          <p:cNvSpPr/>
          <p:nvPr/>
        </p:nvSpPr>
        <p:spPr>
          <a:xfrm>
            <a:off x="16308403" y="80303"/>
            <a:ext cx="1158866" cy="1303396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8"/>
          <p:cNvSpPr/>
          <p:nvPr/>
        </p:nvSpPr>
        <p:spPr>
          <a:xfrm flipH="1">
            <a:off x="685800" y="-6228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0"/>
          <p:cNvSpPr txBox="1"/>
          <p:nvPr/>
        </p:nvSpPr>
        <p:spPr>
          <a:xfrm>
            <a:off x="3154242" y="354992"/>
            <a:ext cx="1228752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90000"/>
                </a:solidFill>
                <a:latin typeface="Arial"/>
              </a:rPr>
              <a:t>02.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Quá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trình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lãnh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đạo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giữ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QPAN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Đảng</a:t>
            </a:r>
            <a:endParaRPr lang="en-US" sz="4400" dirty="0">
              <a:solidFill>
                <a:srgbClr val="090000"/>
              </a:solidFill>
              <a:latin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90600" y="7257261"/>
            <a:ext cx="10904564" cy="2615798"/>
            <a:chOff x="990600" y="7257261"/>
            <a:chExt cx="10904564" cy="2615798"/>
          </a:xfrm>
        </p:grpSpPr>
        <p:grpSp>
          <p:nvGrpSpPr>
            <p:cNvPr id="26" name="Group 9"/>
            <p:cNvGrpSpPr/>
            <p:nvPr/>
          </p:nvGrpSpPr>
          <p:grpSpPr>
            <a:xfrm>
              <a:off x="990600" y="7257261"/>
              <a:ext cx="10904564" cy="2615798"/>
              <a:chOff x="0" y="0"/>
              <a:chExt cx="1922199" cy="1363049"/>
            </a:xfrm>
          </p:grpSpPr>
          <p:sp>
            <p:nvSpPr>
              <p:cNvPr id="27" name="Freeform 10"/>
              <p:cNvSpPr/>
              <p:nvPr/>
            </p:nvSpPr>
            <p:spPr>
              <a:xfrm>
                <a:off x="0" y="0"/>
                <a:ext cx="1922199" cy="1363049"/>
              </a:xfrm>
              <a:custGeom>
                <a:avLst/>
                <a:gdLst/>
                <a:ahLst/>
                <a:cxnLst/>
                <a:rect l="l" t="t" r="r" b="b"/>
                <a:pathLst>
                  <a:path w="1922199" h="1363049">
                    <a:moveTo>
                      <a:pt x="54100" y="0"/>
                    </a:moveTo>
                    <a:lnTo>
                      <a:pt x="1868100" y="0"/>
                    </a:lnTo>
                    <a:cubicBezTo>
                      <a:pt x="1897978" y="0"/>
                      <a:pt x="1922199" y="24221"/>
                      <a:pt x="1922199" y="54100"/>
                    </a:cubicBezTo>
                    <a:lnTo>
                      <a:pt x="1922199" y="1308949"/>
                    </a:lnTo>
                    <a:cubicBezTo>
                      <a:pt x="1922199" y="1338828"/>
                      <a:pt x="1897978" y="1363049"/>
                      <a:pt x="1868100" y="1363049"/>
                    </a:cubicBezTo>
                    <a:lnTo>
                      <a:pt x="54100" y="1363049"/>
                    </a:lnTo>
                    <a:cubicBezTo>
                      <a:pt x="24221" y="1363049"/>
                      <a:pt x="0" y="1338828"/>
                      <a:pt x="0" y="1308949"/>
                    </a:cubicBezTo>
                    <a:lnTo>
                      <a:pt x="0" y="54100"/>
                    </a:lnTo>
                    <a:cubicBezTo>
                      <a:pt x="0" y="24221"/>
                      <a:pt x="24221" y="0"/>
                      <a:pt x="541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14"/>
            <p:cNvSpPr txBox="1"/>
            <p:nvPr/>
          </p:nvSpPr>
          <p:spPr>
            <a:xfrm>
              <a:off x="1313242" y="7710732"/>
              <a:ext cx="10259279" cy="1923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2400" dirty="0" smtClean="0">
                  <a:solidFill>
                    <a:srgbClr val="090000"/>
                  </a:solidFill>
                  <a:latin typeface="Arial"/>
                </a:rPr>
                <a:t>- </a:t>
              </a:r>
              <a:r>
                <a:rPr lang="en-US" sz="2400" dirty="0" err="1" smtClean="0">
                  <a:solidFill>
                    <a:srgbClr val="090000"/>
                  </a:solidFill>
                  <a:latin typeface="Arial"/>
                </a:rPr>
                <a:t>Bảo</a:t>
              </a:r>
              <a:r>
                <a:rPr lang="en-US" sz="2400" dirty="0" smtClean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vệ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Tổ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quốc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xã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hội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chủ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nghĩa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là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bảo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vệ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: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Độc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lập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chủ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quyền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,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thống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nhất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,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toàn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vẹn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lãnh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 smtClean="0">
                  <a:solidFill>
                    <a:srgbClr val="090000"/>
                  </a:solidFill>
                  <a:latin typeface="Arial"/>
                </a:rPr>
                <a:t>thổ</a:t>
              </a:r>
              <a:r>
                <a:rPr lang="en-US" sz="2400" dirty="0" smtClean="0">
                  <a:solidFill>
                    <a:srgbClr val="090000"/>
                  </a:solidFill>
                  <a:latin typeface="Arial"/>
                </a:rPr>
                <a:t>.</a:t>
              </a:r>
              <a:endParaRPr lang="en-US" sz="2400" dirty="0">
                <a:solidFill>
                  <a:srgbClr val="090000"/>
                </a:solidFill>
                <a:latin typeface="Arial"/>
              </a:endParaRPr>
            </a:p>
            <a:p>
              <a:pPr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090000"/>
                </a:solidFill>
                <a:latin typeface="Arial"/>
              </a:endParaRPr>
            </a:p>
          </p:txBody>
        </p:sp>
      </p:grpSp>
      <p:sp>
        <p:nvSpPr>
          <p:cNvPr id="30" name="Right Arrow 29"/>
          <p:cNvSpPr/>
          <p:nvPr/>
        </p:nvSpPr>
        <p:spPr>
          <a:xfrm>
            <a:off x="4876800" y="4865081"/>
            <a:ext cx="1221907" cy="38304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12192001" y="8396426"/>
            <a:ext cx="1162056" cy="32847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2"/>
          <p:cNvSpPr/>
          <p:nvPr/>
        </p:nvSpPr>
        <p:spPr>
          <a:xfrm>
            <a:off x="990599" y="3775069"/>
            <a:ext cx="3377049" cy="2813887"/>
          </a:xfrm>
          <a:custGeom>
            <a:avLst/>
            <a:gdLst/>
            <a:ahLst/>
            <a:cxnLst/>
            <a:rect l="l" t="t" r="r" b="b"/>
            <a:pathLst>
              <a:path w="5304172" h="5422701">
                <a:moveTo>
                  <a:pt x="0" y="0"/>
                </a:moveTo>
                <a:lnTo>
                  <a:pt x="5304172" y="0"/>
                </a:lnTo>
                <a:lnTo>
                  <a:pt x="5304172" y="5422700"/>
                </a:lnTo>
                <a:lnTo>
                  <a:pt x="0" y="5422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2" name="Freeform 12"/>
          <p:cNvSpPr/>
          <p:nvPr/>
        </p:nvSpPr>
        <p:spPr>
          <a:xfrm>
            <a:off x="13650893" y="7257261"/>
            <a:ext cx="3341707" cy="2706983"/>
          </a:xfrm>
          <a:custGeom>
            <a:avLst/>
            <a:gdLst/>
            <a:ahLst/>
            <a:cxnLst/>
            <a:rect l="l" t="t" r="r" b="b"/>
            <a:pathLst>
              <a:path w="4985877" h="5417490">
                <a:moveTo>
                  <a:pt x="0" y="0"/>
                </a:moveTo>
                <a:lnTo>
                  <a:pt x="4985877" y="0"/>
                </a:lnTo>
                <a:lnTo>
                  <a:pt x="4985877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0565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6957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58099" y="1302164"/>
            <a:ext cx="7419101" cy="2835090"/>
            <a:chOff x="0" y="-314785"/>
            <a:chExt cx="2863557" cy="11275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63557" cy="465131"/>
            </a:xfrm>
            <a:custGeom>
              <a:avLst/>
              <a:gdLst/>
              <a:ahLst/>
              <a:cxnLst/>
              <a:rect l="l" t="t" r="r" b="b"/>
              <a:pathLst>
                <a:path w="2863557" h="465131">
                  <a:moveTo>
                    <a:pt x="0" y="0"/>
                  </a:moveTo>
                  <a:lnTo>
                    <a:pt x="2863557" y="0"/>
                  </a:lnTo>
                  <a:lnTo>
                    <a:pt x="2863557" y="465131"/>
                  </a:lnTo>
                  <a:lnTo>
                    <a:pt x="0" y="465131"/>
                  </a:lnTo>
                  <a:close/>
                </a:path>
              </a:pathLst>
            </a:custGeom>
            <a:solidFill>
              <a:srgbClr val="92FD7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14785"/>
              <a:ext cx="2863557" cy="112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Quá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trình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chỉ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đạo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thực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hiện</a:t>
              </a:r>
              <a:endParaRPr lang="en-US" sz="4200" dirty="0">
                <a:solidFill>
                  <a:srgbClr val="090000"/>
                </a:solidFill>
                <a:latin typeface="Arial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46082" y="3780080"/>
            <a:ext cx="10422718" cy="2676236"/>
            <a:chOff x="6646082" y="3780080"/>
            <a:chExt cx="10422718" cy="2676236"/>
          </a:xfrm>
        </p:grpSpPr>
        <p:grpSp>
          <p:nvGrpSpPr>
            <p:cNvPr id="13" name="Group 13"/>
            <p:cNvGrpSpPr/>
            <p:nvPr/>
          </p:nvGrpSpPr>
          <p:grpSpPr>
            <a:xfrm>
              <a:off x="6646082" y="3780080"/>
              <a:ext cx="10422718" cy="2676236"/>
              <a:chOff x="0" y="0"/>
              <a:chExt cx="1922199" cy="13630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22199" cy="1363049"/>
              </a:xfrm>
              <a:custGeom>
                <a:avLst/>
                <a:gdLst/>
                <a:ahLst/>
                <a:cxnLst/>
                <a:rect l="l" t="t" r="r" b="b"/>
                <a:pathLst>
                  <a:path w="1922199" h="1363049">
                    <a:moveTo>
                      <a:pt x="54100" y="0"/>
                    </a:moveTo>
                    <a:lnTo>
                      <a:pt x="1868100" y="0"/>
                    </a:lnTo>
                    <a:cubicBezTo>
                      <a:pt x="1897978" y="0"/>
                      <a:pt x="1922199" y="24221"/>
                      <a:pt x="1922199" y="54100"/>
                    </a:cubicBezTo>
                    <a:lnTo>
                      <a:pt x="1922199" y="1308949"/>
                    </a:lnTo>
                    <a:cubicBezTo>
                      <a:pt x="1922199" y="1338828"/>
                      <a:pt x="1897978" y="1363049"/>
                      <a:pt x="1868100" y="1363049"/>
                    </a:cubicBezTo>
                    <a:lnTo>
                      <a:pt x="54100" y="1363049"/>
                    </a:lnTo>
                    <a:cubicBezTo>
                      <a:pt x="24221" y="1363049"/>
                      <a:pt x="0" y="1338828"/>
                      <a:pt x="0" y="1308949"/>
                    </a:cubicBezTo>
                    <a:lnTo>
                      <a:pt x="0" y="54100"/>
                    </a:lnTo>
                    <a:cubicBezTo>
                      <a:pt x="0" y="24221"/>
                      <a:pt x="24221" y="0"/>
                      <a:pt x="541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913418" y="4330791"/>
              <a:ext cx="10134600" cy="11921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-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Cần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thực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hiện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mọi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biện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pháp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cần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thiết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,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có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hiệu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quả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để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xây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dựng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nền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quốc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phòng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toàn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dân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và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an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ninh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nhân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dân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vững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mạnh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toàn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diện</a:t>
              </a:r>
              <a:endParaRPr lang="en-US" sz="2400" dirty="0">
                <a:solidFill>
                  <a:srgbClr val="090000"/>
                </a:solidFill>
                <a:latin typeface="Arial"/>
              </a:endParaRPr>
            </a:p>
          </p:txBody>
        </p:sp>
      </p:grpSp>
      <p:grpSp>
        <p:nvGrpSpPr>
          <p:cNvPr id="18" name="Group 3"/>
          <p:cNvGrpSpPr/>
          <p:nvPr/>
        </p:nvGrpSpPr>
        <p:grpSpPr>
          <a:xfrm>
            <a:off x="2768011" y="191289"/>
            <a:ext cx="13056318" cy="1218411"/>
            <a:chOff x="0" y="0"/>
            <a:chExt cx="4482044" cy="418263"/>
          </a:xfrm>
        </p:grpSpPr>
        <p:sp>
          <p:nvSpPr>
            <p:cNvPr id="19" name="Freeform 4"/>
            <p:cNvSpPr/>
            <p:nvPr/>
          </p:nvSpPr>
          <p:spPr>
            <a:xfrm>
              <a:off x="0" y="0"/>
              <a:ext cx="4482044" cy="418263"/>
            </a:xfrm>
            <a:custGeom>
              <a:avLst/>
              <a:gdLst/>
              <a:ahLst/>
              <a:cxnLst/>
              <a:rect l="l" t="t" r="r" b="b"/>
              <a:pathLst>
                <a:path w="4482044" h="418263">
                  <a:moveTo>
                    <a:pt x="0" y="0"/>
                  </a:moveTo>
                  <a:lnTo>
                    <a:pt x="4482044" y="0"/>
                  </a:lnTo>
                  <a:lnTo>
                    <a:pt x="4482044" y="418263"/>
                  </a:lnTo>
                  <a:lnTo>
                    <a:pt x="0" y="4182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7"/>
          <p:cNvSpPr/>
          <p:nvPr/>
        </p:nvSpPr>
        <p:spPr>
          <a:xfrm>
            <a:off x="16308403" y="80303"/>
            <a:ext cx="1158866" cy="1303396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8"/>
          <p:cNvSpPr/>
          <p:nvPr/>
        </p:nvSpPr>
        <p:spPr>
          <a:xfrm flipH="1">
            <a:off x="685800" y="-6228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0"/>
          <p:cNvSpPr txBox="1"/>
          <p:nvPr/>
        </p:nvSpPr>
        <p:spPr>
          <a:xfrm>
            <a:off x="3154242" y="354992"/>
            <a:ext cx="1228752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90000"/>
                </a:solidFill>
                <a:latin typeface="Arial"/>
              </a:rPr>
              <a:t>02.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Quá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trình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lãnh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đạo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giữ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QPAN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Đảng</a:t>
            </a:r>
            <a:endParaRPr lang="en-US" sz="4400" dirty="0">
              <a:solidFill>
                <a:srgbClr val="090000"/>
              </a:solidFill>
              <a:latin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90600" y="7257261"/>
            <a:ext cx="10904564" cy="2758037"/>
            <a:chOff x="990600" y="7257261"/>
            <a:chExt cx="10904564" cy="2758037"/>
          </a:xfrm>
        </p:grpSpPr>
        <p:grpSp>
          <p:nvGrpSpPr>
            <p:cNvPr id="26" name="Group 9"/>
            <p:cNvGrpSpPr/>
            <p:nvPr/>
          </p:nvGrpSpPr>
          <p:grpSpPr>
            <a:xfrm>
              <a:off x="990600" y="7257261"/>
              <a:ext cx="10904564" cy="2615798"/>
              <a:chOff x="0" y="0"/>
              <a:chExt cx="1922199" cy="1363049"/>
            </a:xfrm>
          </p:grpSpPr>
          <p:sp>
            <p:nvSpPr>
              <p:cNvPr id="27" name="Freeform 10"/>
              <p:cNvSpPr/>
              <p:nvPr/>
            </p:nvSpPr>
            <p:spPr>
              <a:xfrm>
                <a:off x="0" y="0"/>
                <a:ext cx="1922199" cy="1363049"/>
              </a:xfrm>
              <a:custGeom>
                <a:avLst/>
                <a:gdLst/>
                <a:ahLst/>
                <a:cxnLst/>
                <a:rect l="l" t="t" r="r" b="b"/>
                <a:pathLst>
                  <a:path w="1922199" h="1363049">
                    <a:moveTo>
                      <a:pt x="54100" y="0"/>
                    </a:moveTo>
                    <a:lnTo>
                      <a:pt x="1868100" y="0"/>
                    </a:lnTo>
                    <a:cubicBezTo>
                      <a:pt x="1897978" y="0"/>
                      <a:pt x="1922199" y="24221"/>
                      <a:pt x="1922199" y="54100"/>
                    </a:cubicBezTo>
                    <a:lnTo>
                      <a:pt x="1922199" y="1308949"/>
                    </a:lnTo>
                    <a:cubicBezTo>
                      <a:pt x="1922199" y="1338828"/>
                      <a:pt x="1897978" y="1363049"/>
                      <a:pt x="1868100" y="1363049"/>
                    </a:cubicBezTo>
                    <a:lnTo>
                      <a:pt x="54100" y="1363049"/>
                    </a:lnTo>
                    <a:cubicBezTo>
                      <a:pt x="24221" y="1363049"/>
                      <a:pt x="0" y="1338828"/>
                      <a:pt x="0" y="1308949"/>
                    </a:cubicBezTo>
                    <a:lnTo>
                      <a:pt x="0" y="54100"/>
                    </a:lnTo>
                    <a:cubicBezTo>
                      <a:pt x="0" y="24221"/>
                      <a:pt x="24221" y="0"/>
                      <a:pt x="541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14"/>
            <p:cNvSpPr txBox="1"/>
            <p:nvPr/>
          </p:nvSpPr>
          <p:spPr>
            <a:xfrm>
              <a:off x="1313242" y="7505700"/>
              <a:ext cx="10259279" cy="25095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-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Tăng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cường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QP-AN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là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nhiệm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vụ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trọng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yếu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,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thường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xuyên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của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Đảng</a:t>
              </a:r>
              <a:endParaRPr lang="en-US" sz="2400" dirty="0">
                <a:solidFill>
                  <a:srgbClr val="090000"/>
                </a:solidFill>
                <a:latin typeface="Arial"/>
              </a:endParaRPr>
            </a:p>
            <a:p>
              <a:pPr>
                <a:lnSpc>
                  <a:spcPts val="5040"/>
                </a:lnSpc>
              </a:pP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-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Xây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dựng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thế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trận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QPTD,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thế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trận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ANND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vững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chắc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.</a:t>
              </a:r>
            </a:p>
            <a:p>
              <a:pPr>
                <a:lnSpc>
                  <a:spcPts val="5040"/>
                </a:lnSpc>
              </a:pP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-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Phát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triển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nghệ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thuật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quân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sự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chiến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tranh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nhân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dân</a:t>
              </a:r>
              <a:endParaRPr lang="en-US" sz="2400" dirty="0">
                <a:solidFill>
                  <a:srgbClr val="090000"/>
                </a:solidFill>
                <a:latin typeface="Arial"/>
              </a:endParaRPr>
            </a:p>
            <a:p>
              <a:pPr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090000"/>
                </a:solidFill>
                <a:latin typeface="Arial"/>
              </a:endParaRPr>
            </a:p>
          </p:txBody>
        </p:sp>
      </p:grpSp>
      <p:sp>
        <p:nvSpPr>
          <p:cNvPr id="30" name="Right Arrow 29"/>
          <p:cNvSpPr/>
          <p:nvPr/>
        </p:nvSpPr>
        <p:spPr>
          <a:xfrm>
            <a:off x="4876800" y="4865081"/>
            <a:ext cx="1221907" cy="38304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12192001" y="8396426"/>
            <a:ext cx="1162056" cy="32847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38200" y="3691130"/>
            <a:ext cx="3595255" cy="2854135"/>
            <a:chOff x="11079692" y="3998641"/>
            <a:chExt cx="4792462" cy="5643233"/>
          </a:xfrm>
        </p:grpSpPr>
        <p:sp>
          <p:nvSpPr>
            <p:cNvPr id="33" name="Freeform 12"/>
            <p:cNvSpPr/>
            <p:nvPr/>
          </p:nvSpPr>
          <p:spPr>
            <a:xfrm>
              <a:off x="11079692" y="3998641"/>
              <a:ext cx="4792462" cy="5279886"/>
            </a:xfrm>
            <a:custGeom>
              <a:avLst/>
              <a:gdLst/>
              <a:ahLst/>
              <a:cxnLst/>
              <a:rect l="l" t="t" r="r" b="b"/>
              <a:pathLst>
                <a:path w="4792462" h="5279886">
                  <a:moveTo>
                    <a:pt x="0" y="0"/>
                  </a:moveTo>
                  <a:lnTo>
                    <a:pt x="4792463" y="0"/>
                  </a:lnTo>
                  <a:lnTo>
                    <a:pt x="4792463" y="5279886"/>
                  </a:lnTo>
                  <a:lnTo>
                    <a:pt x="0" y="5279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7682" r="-29088"/>
              </a:stretch>
            </a:blipFill>
          </p:spPr>
        </p:sp>
        <p:sp>
          <p:nvSpPr>
            <p:cNvPr id="34" name="Rectangle 33"/>
            <p:cNvSpPr/>
            <p:nvPr/>
          </p:nvSpPr>
          <p:spPr>
            <a:xfrm>
              <a:off x="11916073" y="8251464"/>
              <a:ext cx="3328169" cy="139041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Đại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hội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X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792200" y="7257261"/>
            <a:ext cx="3276600" cy="3029739"/>
            <a:chOff x="13792200" y="7257261"/>
            <a:chExt cx="3276600" cy="3029739"/>
          </a:xfrm>
        </p:grpSpPr>
        <p:sp>
          <p:nvSpPr>
            <p:cNvPr id="35" name="Freeform 12"/>
            <p:cNvSpPr/>
            <p:nvPr/>
          </p:nvSpPr>
          <p:spPr>
            <a:xfrm>
              <a:off x="13792200" y="7257261"/>
              <a:ext cx="3276600" cy="2615798"/>
            </a:xfrm>
            <a:custGeom>
              <a:avLst/>
              <a:gdLst/>
              <a:ahLst/>
              <a:cxnLst/>
              <a:rect l="l" t="t" r="r" b="b"/>
              <a:pathLst>
                <a:path w="6029902" h="4894601">
                  <a:moveTo>
                    <a:pt x="0" y="0"/>
                  </a:moveTo>
                  <a:lnTo>
                    <a:pt x="6029902" y="0"/>
                  </a:lnTo>
                  <a:lnTo>
                    <a:pt x="6029902" y="4894601"/>
                  </a:lnTo>
                  <a:lnTo>
                    <a:pt x="0" y="4894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0264" r="-4408"/>
              </a:stretch>
            </a:blipFill>
          </p:spPr>
        </p:sp>
        <p:sp>
          <p:nvSpPr>
            <p:cNvPr id="36" name="Freeform 13"/>
            <p:cNvSpPr/>
            <p:nvPr/>
          </p:nvSpPr>
          <p:spPr>
            <a:xfrm>
              <a:off x="14249400" y="9410700"/>
              <a:ext cx="2362200" cy="876300"/>
            </a:xfrm>
            <a:custGeom>
              <a:avLst/>
              <a:gdLst/>
              <a:ahLst/>
              <a:cxnLst/>
              <a:rect l="l" t="t" r="r" b="b"/>
              <a:pathLst>
                <a:path w="3454383" h="1143584">
                  <a:moveTo>
                    <a:pt x="0" y="0"/>
                  </a:moveTo>
                  <a:lnTo>
                    <a:pt x="3454384" y="0"/>
                  </a:lnTo>
                  <a:lnTo>
                    <a:pt x="3454384" y="1143584"/>
                  </a:lnTo>
                  <a:lnTo>
                    <a:pt x="0" y="1143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45" r="-6626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63547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6957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58099" y="1302164"/>
            <a:ext cx="7419101" cy="2835090"/>
            <a:chOff x="0" y="-314785"/>
            <a:chExt cx="2863557" cy="11275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63557" cy="465131"/>
            </a:xfrm>
            <a:custGeom>
              <a:avLst/>
              <a:gdLst/>
              <a:ahLst/>
              <a:cxnLst/>
              <a:rect l="l" t="t" r="r" b="b"/>
              <a:pathLst>
                <a:path w="2863557" h="465131">
                  <a:moveTo>
                    <a:pt x="0" y="0"/>
                  </a:moveTo>
                  <a:lnTo>
                    <a:pt x="2863557" y="0"/>
                  </a:lnTo>
                  <a:lnTo>
                    <a:pt x="2863557" y="465131"/>
                  </a:lnTo>
                  <a:lnTo>
                    <a:pt x="0" y="465131"/>
                  </a:lnTo>
                  <a:close/>
                </a:path>
              </a:pathLst>
            </a:custGeom>
            <a:solidFill>
              <a:srgbClr val="92FD7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14785"/>
              <a:ext cx="2863557" cy="112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Quá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trình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chỉ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đạo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thực</a:t>
              </a:r>
              <a:r>
                <a:rPr lang="en-US" sz="42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200" dirty="0" err="1">
                  <a:solidFill>
                    <a:srgbClr val="090000"/>
                  </a:solidFill>
                  <a:latin typeface="Arial"/>
                </a:rPr>
                <a:t>hiện</a:t>
              </a:r>
              <a:endParaRPr lang="en-US" sz="4200" dirty="0">
                <a:solidFill>
                  <a:srgbClr val="090000"/>
                </a:solidFill>
                <a:latin typeface="Arial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46082" y="3780080"/>
            <a:ext cx="10422718" cy="2676236"/>
            <a:chOff x="6646082" y="3780080"/>
            <a:chExt cx="10422718" cy="2676236"/>
          </a:xfrm>
        </p:grpSpPr>
        <p:grpSp>
          <p:nvGrpSpPr>
            <p:cNvPr id="13" name="Group 13"/>
            <p:cNvGrpSpPr/>
            <p:nvPr/>
          </p:nvGrpSpPr>
          <p:grpSpPr>
            <a:xfrm>
              <a:off x="6646082" y="3780080"/>
              <a:ext cx="10422718" cy="2676236"/>
              <a:chOff x="0" y="0"/>
              <a:chExt cx="1922199" cy="13630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22199" cy="1363049"/>
              </a:xfrm>
              <a:custGeom>
                <a:avLst/>
                <a:gdLst/>
                <a:ahLst/>
                <a:cxnLst/>
                <a:rect l="l" t="t" r="r" b="b"/>
                <a:pathLst>
                  <a:path w="1922199" h="1363049">
                    <a:moveTo>
                      <a:pt x="54100" y="0"/>
                    </a:moveTo>
                    <a:lnTo>
                      <a:pt x="1868100" y="0"/>
                    </a:lnTo>
                    <a:cubicBezTo>
                      <a:pt x="1897978" y="0"/>
                      <a:pt x="1922199" y="24221"/>
                      <a:pt x="1922199" y="54100"/>
                    </a:cubicBezTo>
                    <a:lnTo>
                      <a:pt x="1922199" y="1308949"/>
                    </a:lnTo>
                    <a:cubicBezTo>
                      <a:pt x="1922199" y="1338828"/>
                      <a:pt x="1897978" y="1363049"/>
                      <a:pt x="1868100" y="1363049"/>
                    </a:cubicBezTo>
                    <a:lnTo>
                      <a:pt x="54100" y="1363049"/>
                    </a:lnTo>
                    <a:cubicBezTo>
                      <a:pt x="24221" y="1363049"/>
                      <a:pt x="0" y="1338828"/>
                      <a:pt x="0" y="1308949"/>
                    </a:cubicBezTo>
                    <a:lnTo>
                      <a:pt x="0" y="54100"/>
                    </a:lnTo>
                    <a:cubicBezTo>
                      <a:pt x="0" y="24221"/>
                      <a:pt x="24221" y="0"/>
                      <a:pt x="541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906701" y="4091212"/>
              <a:ext cx="9933499" cy="1923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-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Tăng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cường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tiềm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lực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quốc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phòng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và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an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ninh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. </a:t>
              </a:r>
            </a:p>
            <a:p>
              <a:pPr>
                <a:lnSpc>
                  <a:spcPts val="5040"/>
                </a:lnSpc>
              </a:pP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-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Chủ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động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đấu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tranh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làm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thất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bại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mọi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âm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mưu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chống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phá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của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các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thế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lực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thù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địch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bảo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đảm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an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ninh</a:t>
              </a:r>
              <a:endParaRPr lang="en-US" sz="2400" dirty="0">
                <a:solidFill>
                  <a:srgbClr val="090000"/>
                </a:solidFill>
                <a:latin typeface="Arial"/>
              </a:endParaRPr>
            </a:p>
          </p:txBody>
        </p:sp>
      </p:grpSp>
      <p:grpSp>
        <p:nvGrpSpPr>
          <p:cNvPr id="18" name="Group 3"/>
          <p:cNvGrpSpPr/>
          <p:nvPr/>
        </p:nvGrpSpPr>
        <p:grpSpPr>
          <a:xfrm>
            <a:off x="2768011" y="191289"/>
            <a:ext cx="13056318" cy="1218411"/>
            <a:chOff x="0" y="0"/>
            <a:chExt cx="4482044" cy="418263"/>
          </a:xfrm>
        </p:grpSpPr>
        <p:sp>
          <p:nvSpPr>
            <p:cNvPr id="19" name="Freeform 4"/>
            <p:cNvSpPr/>
            <p:nvPr/>
          </p:nvSpPr>
          <p:spPr>
            <a:xfrm>
              <a:off x="0" y="0"/>
              <a:ext cx="4482044" cy="418263"/>
            </a:xfrm>
            <a:custGeom>
              <a:avLst/>
              <a:gdLst/>
              <a:ahLst/>
              <a:cxnLst/>
              <a:rect l="l" t="t" r="r" b="b"/>
              <a:pathLst>
                <a:path w="4482044" h="418263">
                  <a:moveTo>
                    <a:pt x="0" y="0"/>
                  </a:moveTo>
                  <a:lnTo>
                    <a:pt x="4482044" y="0"/>
                  </a:lnTo>
                  <a:lnTo>
                    <a:pt x="4482044" y="418263"/>
                  </a:lnTo>
                  <a:lnTo>
                    <a:pt x="0" y="4182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7"/>
          <p:cNvSpPr/>
          <p:nvPr/>
        </p:nvSpPr>
        <p:spPr>
          <a:xfrm>
            <a:off x="16308403" y="80303"/>
            <a:ext cx="1158866" cy="1303396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8"/>
          <p:cNvSpPr/>
          <p:nvPr/>
        </p:nvSpPr>
        <p:spPr>
          <a:xfrm flipH="1">
            <a:off x="685800" y="-6228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0"/>
          <p:cNvSpPr txBox="1"/>
          <p:nvPr/>
        </p:nvSpPr>
        <p:spPr>
          <a:xfrm>
            <a:off x="3154242" y="354992"/>
            <a:ext cx="1228752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90000"/>
                </a:solidFill>
                <a:latin typeface="Arial"/>
              </a:rPr>
              <a:t>02.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Quá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trình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lãnh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đạo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giữ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QPAN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Đảng</a:t>
            </a:r>
            <a:endParaRPr lang="en-US" sz="4400" dirty="0">
              <a:solidFill>
                <a:srgbClr val="090000"/>
              </a:solidFill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90600" y="7257261"/>
            <a:ext cx="10904564" cy="2615798"/>
            <a:chOff x="990600" y="7257261"/>
            <a:chExt cx="10904564" cy="2615798"/>
          </a:xfrm>
        </p:grpSpPr>
        <p:grpSp>
          <p:nvGrpSpPr>
            <p:cNvPr id="26" name="Group 9"/>
            <p:cNvGrpSpPr/>
            <p:nvPr/>
          </p:nvGrpSpPr>
          <p:grpSpPr>
            <a:xfrm>
              <a:off x="990600" y="7257261"/>
              <a:ext cx="10904564" cy="2615798"/>
              <a:chOff x="0" y="0"/>
              <a:chExt cx="1922199" cy="1363049"/>
            </a:xfrm>
          </p:grpSpPr>
          <p:sp>
            <p:nvSpPr>
              <p:cNvPr id="27" name="Freeform 10"/>
              <p:cNvSpPr/>
              <p:nvPr/>
            </p:nvSpPr>
            <p:spPr>
              <a:xfrm>
                <a:off x="0" y="0"/>
                <a:ext cx="1922199" cy="1363049"/>
              </a:xfrm>
              <a:custGeom>
                <a:avLst/>
                <a:gdLst/>
                <a:ahLst/>
                <a:cxnLst/>
                <a:rect l="l" t="t" r="r" b="b"/>
                <a:pathLst>
                  <a:path w="1922199" h="1363049">
                    <a:moveTo>
                      <a:pt x="54100" y="0"/>
                    </a:moveTo>
                    <a:lnTo>
                      <a:pt x="1868100" y="0"/>
                    </a:lnTo>
                    <a:cubicBezTo>
                      <a:pt x="1897978" y="0"/>
                      <a:pt x="1922199" y="24221"/>
                      <a:pt x="1922199" y="54100"/>
                    </a:cubicBezTo>
                    <a:lnTo>
                      <a:pt x="1922199" y="1308949"/>
                    </a:lnTo>
                    <a:cubicBezTo>
                      <a:pt x="1922199" y="1338828"/>
                      <a:pt x="1897978" y="1363049"/>
                      <a:pt x="1868100" y="1363049"/>
                    </a:cubicBezTo>
                    <a:lnTo>
                      <a:pt x="54100" y="1363049"/>
                    </a:lnTo>
                    <a:cubicBezTo>
                      <a:pt x="24221" y="1363049"/>
                      <a:pt x="0" y="1338828"/>
                      <a:pt x="0" y="1308949"/>
                    </a:cubicBezTo>
                    <a:lnTo>
                      <a:pt x="0" y="54100"/>
                    </a:lnTo>
                    <a:cubicBezTo>
                      <a:pt x="0" y="24221"/>
                      <a:pt x="24221" y="0"/>
                      <a:pt x="541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14"/>
            <p:cNvSpPr txBox="1"/>
            <p:nvPr/>
          </p:nvSpPr>
          <p:spPr>
            <a:xfrm>
              <a:off x="1313242" y="7810500"/>
              <a:ext cx="10259279" cy="18683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-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Giữ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vững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độc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lập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,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tự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chủ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,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tăng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cường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tiềm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lực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quốc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phòng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, an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ninh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để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phát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tiển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đất</a:t>
              </a:r>
              <a:r>
                <a:rPr lang="en-US" sz="2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090000"/>
                  </a:solidFill>
                  <a:latin typeface="Arial"/>
                </a:rPr>
                <a:t>nước</a:t>
              </a:r>
              <a:endParaRPr lang="en-US" sz="2400" dirty="0">
                <a:solidFill>
                  <a:srgbClr val="090000"/>
                </a:solidFill>
                <a:latin typeface="Arial"/>
              </a:endParaRPr>
            </a:p>
            <a:p>
              <a:pPr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090000"/>
                </a:solidFill>
                <a:latin typeface="Arial"/>
              </a:endParaRPr>
            </a:p>
          </p:txBody>
        </p:sp>
      </p:grpSp>
      <p:sp>
        <p:nvSpPr>
          <p:cNvPr id="30" name="Right Arrow 29"/>
          <p:cNvSpPr/>
          <p:nvPr/>
        </p:nvSpPr>
        <p:spPr>
          <a:xfrm>
            <a:off x="4876800" y="4865081"/>
            <a:ext cx="1221907" cy="38304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12192001" y="8396426"/>
            <a:ext cx="1162056" cy="32847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90600" y="3947038"/>
            <a:ext cx="3338825" cy="2540464"/>
            <a:chOff x="990600" y="3947038"/>
            <a:chExt cx="3338825" cy="2540464"/>
          </a:xfrm>
        </p:grpSpPr>
        <p:sp>
          <p:nvSpPr>
            <p:cNvPr id="32" name="Freeform 12"/>
            <p:cNvSpPr/>
            <p:nvPr/>
          </p:nvSpPr>
          <p:spPr>
            <a:xfrm>
              <a:off x="990600" y="3947038"/>
              <a:ext cx="3338825" cy="2074156"/>
            </a:xfrm>
            <a:custGeom>
              <a:avLst/>
              <a:gdLst/>
              <a:ahLst/>
              <a:cxnLst/>
              <a:rect l="l" t="t" r="r" b="b"/>
              <a:pathLst>
                <a:path w="6677441" h="4933162">
                  <a:moveTo>
                    <a:pt x="0" y="0"/>
                  </a:moveTo>
                  <a:lnTo>
                    <a:pt x="6677441" y="0"/>
                  </a:lnTo>
                  <a:lnTo>
                    <a:pt x="6677441" y="4933162"/>
                  </a:lnTo>
                  <a:lnTo>
                    <a:pt x="0" y="4933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7" name="Freeform 13"/>
            <p:cNvSpPr/>
            <p:nvPr/>
          </p:nvSpPr>
          <p:spPr>
            <a:xfrm>
              <a:off x="1347878" y="5445645"/>
              <a:ext cx="2462122" cy="1041857"/>
            </a:xfrm>
            <a:custGeom>
              <a:avLst/>
              <a:gdLst/>
              <a:ahLst/>
              <a:cxnLst/>
              <a:rect l="l" t="t" r="r" b="b"/>
              <a:pathLst>
                <a:path w="4764875" h="1501770">
                  <a:moveTo>
                    <a:pt x="0" y="0"/>
                  </a:moveTo>
                  <a:lnTo>
                    <a:pt x="4764874" y="0"/>
                  </a:lnTo>
                  <a:lnTo>
                    <a:pt x="4764874" y="1501770"/>
                  </a:lnTo>
                  <a:lnTo>
                    <a:pt x="0" y="1501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4" name="Group 3"/>
          <p:cNvGrpSpPr/>
          <p:nvPr/>
        </p:nvGrpSpPr>
        <p:grpSpPr>
          <a:xfrm>
            <a:off x="13650893" y="7257261"/>
            <a:ext cx="3417908" cy="3029738"/>
            <a:chOff x="13650893" y="7257261"/>
            <a:chExt cx="3417908" cy="3029738"/>
          </a:xfrm>
        </p:grpSpPr>
        <p:sp>
          <p:nvSpPr>
            <p:cNvPr id="38" name="Freeform 12"/>
            <p:cNvSpPr/>
            <p:nvPr/>
          </p:nvSpPr>
          <p:spPr>
            <a:xfrm>
              <a:off x="13650893" y="7257261"/>
              <a:ext cx="3417908" cy="2615798"/>
            </a:xfrm>
            <a:custGeom>
              <a:avLst/>
              <a:gdLst/>
              <a:ahLst/>
              <a:cxnLst/>
              <a:rect l="l" t="t" r="r" b="b"/>
              <a:pathLst>
                <a:path w="6361368" h="5333507">
                  <a:moveTo>
                    <a:pt x="0" y="0"/>
                  </a:moveTo>
                  <a:lnTo>
                    <a:pt x="6361368" y="0"/>
                  </a:lnTo>
                  <a:lnTo>
                    <a:pt x="6361368" y="5333507"/>
                  </a:lnTo>
                  <a:lnTo>
                    <a:pt x="0" y="5333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13487"/>
              </a:stretch>
            </a:blipFill>
          </p:spPr>
        </p:sp>
        <p:sp>
          <p:nvSpPr>
            <p:cNvPr id="39" name="Freeform 13"/>
            <p:cNvSpPr/>
            <p:nvPr/>
          </p:nvSpPr>
          <p:spPr>
            <a:xfrm>
              <a:off x="14213982" y="9410700"/>
              <a:ext cx="2455563" cy="876299"/>
            </a:xfrm>
            <a:custGeom>
              <a:avLst/>
              <a:gdLst/>
              <a:ahLst/>
              <a:cxnLst/>
              <a:rect l="l" t="t" r="r" b="b"/>
              <a:pathLst>
                <a:path w="4570263" h="1440433">
                  <a:moveTo>
                    <a:pt x="0" y="0"/>
                  </a:moveTo>
                  <a:lnTo>
                    <a:pt x="4570264" y="0"/>
                  </a:lnTo>
                  <a:lnTo>
                    <a:pt x="4570264" y="1440433"/>
                  </a:lnTo>
                  <a:lnTo>
                    <a:pt x="0" y="1440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83004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9243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sp>
        <p:nvSpPr>
          <p:cNvPr id="24" name="TextBox 23"/>
          <p:cNvSpPr txBox="1"/>
          <p:nvPr/>
        </p:nvSpPr>
        <p:spPr>
          <a:xfrm>
            <a:off x="1234374" y="1843033"/>
            <a:ext cx="2693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err="1" smtClean="0">
                <a:solidFill>
                  <a:srgbClr val="FFC000"/>
                </a:solidFill>
                <a:latin typeface="Arial "/>
              </a:rPr>
              <a:t>Thực</a:t>
            </a:r>
            <a:r>
              <a:rPr lang="en-US" sz="4000" b="1" u="sng" dirty="0" smtClean="0">
                <a:solidFill>
                  <a:srgbClr val="FFC000"/>
                </a:solidFill>
                <a:latin typeface="Arial "/>
              </a:rPr>
              <a:t> </a:t>
            </a:r>
            <a:r>
              <a:rPr lang="en-US" sz="4000" b="1" u="sng" dirty="0" err="1" smtClean="0">
                <a:solidFill>
                  <a:srgbClr val="FFC000"/>
                </a:solidFill>
                <a:latin typeface="Arial "/>
              </a:rPr>
              <a:t>tiễn</a:t>
            </a:r>
            <a:r>
              <a:rPr lang="en-US" sz="4000" b="1" u="sng" dirty="0" smtClean="0">
                <a:solidFill>
                  <a:srgbClr val="FFC000"/>
                </a:solidFill>
                <a:latin typeface="Arial "/>
              </a:rPr>
              <a:t>:</a:t>
            </a:r>
            <a:endParaRPr lang="en-US" sz="3200" dirty="0">
              <a:solidFill>
                <a:schemeClr val="bg1"/>
              </a:solidFill>
              <a:latin typeface="Arial "/>
            </a:endParaRPr>
          </a:p>
        </p:txBody>
      </p:sp>
      <p:grpSp>
        <p:nvGrpSpPr>
          <p:cNvPr id="39" name="Group 3"/>
          <p:cNvGrpSpPr/>
          <p:nvPr/>
        </p:nvGrpSpPr>
        <p:grpSpPr>
          <a:xfrm>
            <a:off x="2768011" y="191289"/>
            <a:ext cx="13056318" cy="1218411"/>
            <a:chOff x="0" y="0"/>
            <a:chExt cx="4482044" cy="418263"/>
          </a:xfrm>
        </p:grpSpPr>
        <p:sp>
          <p:nvSpPr>
            <p:cNvPr id="40" name="Freeform 4"/>
            <p:cNvSpPr/>
            <p:nvPr/>
          </p:nvSpPr>
          <p:spPr>
            <a:xfrm>
              <a:off x="0" y="0"/>
              <a:ext cx="4482044" cy="418263"/>
            </a:xfrm>
            <a:custGeom>
              <a:avLst/>
              <a:gdLst/>
              <a:ahLst/>
              <a:cxnLst/>
              <a:rect l="l" t="t" r="r" b="b"/>
              <a:pathLst>
                <a:path w="4482044" h="418263">
                  <a:moveTo>
                    <a:pt x="0" y="0"/>
                  </a:moveTo>
                  <a:lnTo>
                    <a:pt x="4482044" y="0"/>
                  </a:lnTo>
                  <a:lnTo>
                    <a:pt x="4482044" y="418263"/>
                  </a:lnTo>
                  <a:lnTo>
                    <a:pt x="0" y="4182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7"/>
          <p:cNvSpPr/>
          <p:nvPr/>
        </p:nvSpPr>
        <p:spPr>
          <a:xfrm>
            <a:off x="16308403" y="80303"/>
            <a:ext cx="1158866" cy="1303396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8"/>
          <p:cNvSpPr/>
          <p:nvPr/>
        </p:nvSpPr>
        <p:spPr>
          <a:xfrm flipH="1">
            <a:off x="685800" y="-6228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0"/>
          <p:cNvSpPr txBox="1"/>
          <p:nvPr/>
        </p:nvSpPr>
        <p:spPr>
          <a:xfrm>
            <a:off x="3154242" y="354992"/>
            <a:ext cx="1228752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90000"/>
                </a:solidFill>
                <a:latin typeface="Arial"/>
              </a:rPr>
              <a:t>02.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Quá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trình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lãnh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đạo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giữ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QPAN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Đảng</a:t>
            </a:r>
            <a:endParaRPr lang="en-US" sz="4400" dirty="0">
              <a:solidFill>
                <a:srgbClr val="090000"/>
              </a:solidFill>
              <a:latin typeface="Arial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46955"/>
            <a:ext cx="14325600" cy="54000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2521501" y="7353300"/>
            <a:ext cx="12940197" cy="2438400"/>
          </a:xfrm>
          <a:prstGeom prst="roundRect">
            <a:avLst>
              <a:gd name="adj" fmla="val 747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2800" dirty="0" err="1">
                <a:latin typeface="Arial "/>
              </a:rPr>
              <a:t>Đại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hội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Đảng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thứ</a:t>
            </a:r>
            <a:r>
              <a:rPr lang="en-US" sz="2800" dirty="0">
                <a:latin typeface="Arial "/>
              </a:rPr>
              <a:t> XIII </a:t>
            </a:r>
            <a:r>
              <a:rPr lang="en-US" sz="2800" dirty="0" err="1">
                <a:latin typeface="Arial "/>
              </a:rPr>
              <a:t>của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Đảng</a:t>
            </a:r>
            <a:r>
              <a:rPr lang="en-US" sz="2800" dirty="0">
                <a:latin typeface="Arial "/>
              </a:rPr>
              <a:t>: </a:t>
            </a:r>
            <a:r>
              <a:rPr lang="en-US" sz="2800" dirty="0" err="1">
                <a:latin typeface="Arial "/>
              </a:rPr>
              <a:t>Công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nghiệp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quốc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phòng</a:t>
            </a:r>
            <a:r>
              <a:rPr lang="en-US" sz="2800" dirty="0">
                <a:latin typeface="Arial "/>
              </a:rPr>
              <a:t>, an </a:t>
            </a:r>
            <a:r>
              <a:rPr lang="en-US" sz="2800" dirty="0" err="1">
                <a:latin typeface="Arial "/>
              </a:rPr>
              <a:t>ninh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được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tập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trung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đầu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tư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phát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triển</a:t>
            </a:r>
            <a:r>
              <a:rPr lang="en-US" sz="2800" dirty="0">
                <a:latin typeface="Arial "/>
              </a:rPr>
              <a:t>, </a:t>
            </a:r>
            <a:r>
              <a:rPr lang="en-US" sz="2800" dirty="0" err="1">
                <a:latin typeface="Arial "/>
              </a:rPr>
              <a:t>sản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xuất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được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nhiều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loại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phương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tiện</a:t>
            </a:r>
            <a:r>
              <a:rPr lang="en-US" sz="2800" dirty="0">
                <a:latin typeface="Arial "/>
              </a:rPr>
              <a:t>, </a:t>
            </a:r>
            <a:r>
              <a:rPr lang="en-US" sz="2800" dirty="0" err="1">
                <a:latin typeface="Arial "/>
              </a:rPr>
              <a:t>thiết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bị</a:t>
            </a:r>
            <a:r>
              <a:rPr lang="en-US" sz="2800" dirty="0">
                <a:latin typeface="Arial "/>
              </a:rPr>
              <a:t>, </a:t>
            </a:r>
            <a:r>
              <a:rPr lang="en-US" sz="2800" dirty="0" err="1">
                <a:latin typeface="Arial "/>
              </a:rPr>
              <a:t>vũ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khí</a:t>
            </a:r>
            <a:r>
              <a:rPr lang="en-US" sz="2800" dirty="0">
                <a:latin typeface="Arial "/>
              </a:rPr>
              <a:t>, </a:t>
            </a:r>
            <a:r>
              <a:rPr lang="en-US" sz="2800" dirty="0" err="1">
                <a:latin typeface="Arial "/>
              </a:rPr>
              <a:t>công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cụ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hỗ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trợ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phục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vụ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nhiệm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vụ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quốc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phòng</a:t>
            </a:r>
            <a:r>
              <a:rPr lang="en-US" sz="2800" dirty="0">
                <a:latin typeface="Arial "/>
              </a:rPr>
              <a:t>, an </a:t>
            </a:r>
            <a:r>
              <a:rPr lang="en-US" sz="2800" dirty="0" err="1">
                <a:latin typeface="Arial "/>
              </a:rPr>
              <a:t>ninh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và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nhiều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thiết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bị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máy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móc</a:t>
            </a:r>
            <a:r>
              <a:rPr lang="en-US" sz="2800" dirty="0">
                <a:latin typeface="Arial "/>
              </a:rPr>
              <a:t>, </a:t>
            </a:r>
            <a:r>
              <a:rPr lang="en-US" sz="2800" dirty="0" err="1">
                <a:latin typeface="Arial "/>
              </a:rPr>
              <a:t>sản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phẩm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dân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dụng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chiếm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được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chỗ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đứng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vững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chắc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trên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thị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trường</a:t>
            </a:r>
            <a:endParaRPr lang="en-US" sz="2800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27580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7105984"/>
            <a:ext cx="1175924" cy="1427723"/>
          </a:xfrm>
          <a:custGeom>
            <a:avLst/>
            <a:gdLst/>
            <a:ahLst/>
            <a:cxnLst/>
            <a:rect l="l" t="t" r="r" b="b"/>
            <a:pathLst>
              <a:path w="1175924" h="1427723">
                <a:moveTo>
                  <a:pt x="0" y="0"/>
                </a:moveTo>
                <a:lnTo>
                  <a:pt x="1175924" y="0"/>
                </a:lnTo>
                <a:lnTo>
                  <a:pt x="1175924" y="1427723"/>
                </a:lnTo>
                <a:lnTo>
                  <a:pt x="0" y="1427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14677">
            <a:off x="8521910" y="1577744"/>
            <a:ext cx="704808" cy="835441"/>
          </a:xfrm>
          <a:custGeom>
            <a:avLst/>
            <a:gdLst/>
            <a:ahLst/>
            <a:cxnLst/>
            <a:rect l="l" t="t" r="r" b="b"/>
            <a:pathLst>
              <a:path w="704808" h="835441">
                <a:moveTo>
                  <a:pt x="0" y="0"/>
                </a:moveTo>
                <a:lnTo>
                  <a:pt x="704808" y="0"/>
                </a:lnTo>
                <a:lnTo>
                  <a:pt x="704808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2852">
            <a:off x="3526906" y="2821838"/>
            <a:ext cx="12410113" cy="3926108"/>
          </a:xfrm>
          <a:custGeom>
            <a:avLst/>
            <a:gdLst/>
            <a:ahLst/>
            <a:cxnLst/>
            <a:rect l="l" t="t" r="r" b="b"/>
            <a:pathLst>
              <a:path w="12410113" h="3926108">
                <a:moveTo>
                  <a:pt x="0" y="0"/>
                </a:moveTo>
                <a:lnTo>
                  <a:pt x="12410112" y="0"/>
                </a:lnTo>
                <a:lnTo>
                  <a:pt x="12410112" y="3926108"/>
                </a:lnTo>
                <a:lnTo>
                  <a:pt x="0" y="3926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991094" y="-1824748"/>
            <a:ext cx="5592049" cy="5093848"/>
          </a:xfrm>
          <a:custGeom>
            <a:avLst/>
            <a:gdLst/>
            <a:ahLst/>
            <a:cxnLst/>
            <a:rect l="l" t="t" r="r" b="b"/>
            <a:pathLst>
              <a:path w="5592049" h="5093848">
                <a:moveTo>
                  <a:pt x="5592049" y="0"/>
                </a:moveTo>
                <a:lnTo>
                  <a:pt x="0" y="0"/>
                </a:lnTo>
                <a:lnTo>
                  <a:pt x="0" y="5093849"/>
                </a:lnTo>
                <a:lnTo>
                  <a:pt x="5592049" y="5093849"/>
                </a:lnTo>
                <a:lnTo>
                  <a:pt x="559204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15488" y="3655689"/>
            <a:ext cx="9498955" cy="286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 dirty="0">
                <a:solidFill>
                  <a:srgbClr val="090000"/>
                </a:solidFill>
                <a:latin typeface="Arial"/>
              </a:rPr>
              <a:t>03. </a:t>
            </a:r>
            <a:r>
              <a:rPr lang="en-US" sz="7799" dirty="0" err="1">
                <a:solidFill>
                  <a:srgbClr val="090000"/>
                </a:solidFill>
                <a:latin typeface="Arial"/>
              </a:rPr>
              <a:t>Kết</a:t>
            </a:r>
            <a:r>
              <a:rPr lang="en-US" sz="7799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7799" dirty="0" err="1">
                <a:solidFill>
                  <a:srgbClr val="090000"/>
                </a:solidFill>
                <a:latin typeface="Arial"/>
              </a:rPr>
              <a:t>quả</a:t>
            </a:r>
            <a:r>
              <a:rPr lang="en-US" sz="7799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7799" dirty="0" err="1">
                <a:solidFill>
                  <a:srgbClr val="090000"/>
                </a:solidFill>
                <a:latin typeface="Arial"/>
              </a:rPr>
              <a:t>thực</a:t>
            </a:r>
            <a:r>
              <a:rPr lang="en-US" sz="7799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7799" dirty="0" err="1">
                <a:solidFill>
                  <a:srgbClr val="090000"/>
                </a:solidFill>
                <a:latin typeface="Arial"/>
              </a:rPr>
              <a:t>hiện</a:t>
            </a:r>
            <a:endParaRPr lang="en-US" sz="7799" dirty="0">
              <a:solidFill>
                <a:srgbClr val="090000"/>
              </a:solidFill>
              <a:latin typeface="Arial"/>
            </a:endParaRPr>
          </a:p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799" dirty="0">
                <a:solidFill>
                  <a:srgbClr val="090000"/>
                </a:solidFill>
                <a:latin typeface="Arial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276640"/>
            <a:ext cx="16845398" cy="2501068"/>
            <a:chOff x="75418" y="85541"/>
            <a:chExt cx="22460530" cy="3334760"/>
          </a:xfrm>
        </p:grpSpPr>
        <p:sp>
          <p:nvSpPr>
            <p:cNvPr id="4" name="TextBox 4"/>
            <p:cNvSpPr txBox="1"/>
            <p:nvPr/>
          </p:nvSpPr>
          <p:spPr>
            <a:xfrm>
              <a:off x="6007335" y="325861"/>
              <a:ext cx="11397655" cy="1520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19"/>
                </a:lnSpc>
                <a:spcBef>
                  <a:spcPct val="0"/>
                </a:spcBef>
              </a:pPr>
              <a:r>
                <a:rPr lang="en-US" sz="6299">
                  <a:solidFill>
                    <a:srgbClr val="090000"/>
                  </a:solidFill>
                  <a:latin typeface="Arial"/>
                </a:rPr>
                <a:t>02.Nội dung chiến lược 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003621" y="115374"/>
              <a:ext cx="16973065" cy="3304927"/>
              <a:chOff x="0" y="-38100"/>
              <a:chExt cx="4369955" cy="8509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730" y="0"/>
                <a:ext cx="4355225" cy="350458"/>
              </a:xfrm>
              <a:custGeom>
                <a:avLst/>
                <a:gdLst/>
                <a:ahLst/>
                <a:cxnLst/>
                <a:rect l="l" t="t" r="r" b="b"/>
                <a:pathLst>
                  <a:path w="4355225" h="350458">
                    <a:moveTo>
                      <a:pt x="0" y="0"/>
                    </a:moveTo>
                    <a:lnTo>
                      <a:pt x="4355225" y="0"/>
                    </a:lnTo>
                    <a:lnTo>
                      <a:pt x="4355225" y="350458"/>
                    </a:lnTo>
                    <a:lnTo>
                      <a:pt x="0" y="3504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480687" y="331923"/>
              <a:ext cx="9045972" cy="1092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090000"/>
                  </a:solidFill>
                  <a:latin typeface="Arial "/>
                </a:rPr>
                <a:t>03. </a:t>
              </a:r>
              <a:r>
                <a:rPr lang="en-US" sz="5000" dirty="0" err="1">
                  <a:solidFill>
                    <a:srgbClr val="090000"/>
                  </a:solidFill>
                  <a:latin typeface="Arial "/>
                </a:rPr>
                <a:t>Kết</a:t>
              </a:r>
              <a:r>
                <a:rPr lang="en-US" sz="5000" dirty="0">
                  <a:solidFill>
                    <a:srgbClr val="090000"/>
                  </a:solidFill>
                  <a:latin typeface="Arial "/>
                </a:rPr>
                <a:t> </a:t>
              </a:r>
              <a:r>
                <a:rPr lang="en-US" sz="5000" dirty="0" err="1">
                  <a:solidFill>
                    <a:srgbClr val="090000"/>
                  </a:solidFill>
                  <a:latin typeface="Arial "/>
                </a:rPr>
                <a:t>quả</a:t>
              </a:r>
              <a:r>
                <a:rPr lang="en-US" sz="5000" dirty="0">
                  <a:solidFill>
                    <a:srgbClr val="090000"/>
                  </a:solidFill>
                  <a:latin typeface="Arial "/>
                </a:rPr>
                <a:t> </a:t>
              </a:r>
              <a:r>
                <a:rPr lang="en-US" sz="5000" dirty="0" err="1">
                  <a:solidFill>
                    <a:srgbClr val="090000"/>
                  </a:solidFill>
                  <a:latin typeface="Arial "/>
                </a:rPr>
                <a:t>thực</a:t>
              </a:r>
              <a:r>
                <a:rPr lang="en-US" sz="5000" dirty="0">
                  <a:solidFill>
                    <a:srgbClr val="090000"/>
                  </a:solidFill>
                  <a:latin typeface="Arial "/>
                </a:rPr>
                <a:t> </a:t>
              </a:r>
              <a:r>
                <a:rPr lang="en-US" sz="5000" dirty="0" err="1">
                  <a:solidFill>
                    <a:srgbClr val="090000"/>
                  </a:solidFill>
                  <a:latin typeface="Arial "/>
                </a:rPr>
                <a:t>hiện</a:t>
              </a:r>
              <a:r>
                <a:rPr lang="en-US" sz="5000" dirty="0">
                  <a:solidFill>
                    <a:srgbClr val="090000"/>
                  </a:solidFill>
                  <a:latin typeface="Arial "/>
                </a:rPr>
                <a:t> 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75418" y="85541"/>
              <a:ext cx="1764856" cy="1562043"/>
            </a:xfrm>
            <a:custGeom>
              <a:avLst/>
              <a:gdLst/>
              <a:ahLst/>
              <a:cxnLst/>
              <a:rect l="l" t="t" r="r" b="b"/>
              <a:pathLst>
                <a:path w="1948804" h="1887904">
                  <a:moveTo>
                    <a:pt x="1948804" y="0"/>
                  </a:moveTo>
                  <a:lnTo>
                    <a:pt x="0" y="0"/>
                  </a:lnTo>
                  <a:lnTo>
                    <a:pt x="0" y="1887904"/>
                  </a:lnTo>
                  <a:lnTo>
                    <a:pt x="1948804" y="1887904"/>
                  </a:lnTo>
                  <a:lnTo>
                    <a:pt x="1948804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973573" y="115374"/>
              <a:ext cx="1562375" cy="1521939"/>
            </a:xfrm>
            <a:custGeom>
              <a:avLst/>
              <a:gdLst/>
              <a:ahLst/>
              <a:cxnLst/>
              <a:rect l="l" t="t" r="r" b="b"/>
              <a:pathLst>
                <a:path w="1753173" h="1895322">
                  <a:moveTo>
                    <a:pt x="0" y="0"/>
                  </a:moveTo>
                  <a:lnTo>
                    <a:pt x="1753173" y="0"/>
                  </a:lnTo>
                  <a:lnTo>
                    <a:pt x="1753173" y="1895322"/>
                  </a:lnTo>
                  <a:lnTo>
                    <a:pt x="0" y="189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7"/>
          <p:cNvGrpSpPr/>
          <p:nvPr/>
        </p:nvGrpSpPr>
        <p:grpSpPr>
          <a:xfrm>
            <a:off x="304800" y="4870979"/>
            <a:ext cx="4491681" cy="2139420"/>
            <a:chOff x="1485989" y="2178313"/>
            <a:chExt cx="4776816" cy="2139420"/>
          </a:xfrm>
        </p:grpSpPr>
        <p:grpSp>
          <p:nvGrpSpPr>
            <p:cNvPr id="14" name="Group 14"/>
            <p:cNvGrpSpPr/>
            <p:nvPr/>
          </p:nvGrpSpPr>
          <p:grpSpPr>
            <a:xfrm>
              <a:off x="2009442" y="2178313"/>
              <a:ext cx="3629358" cy="2139420"/>
              <a:chOff x="0" y="-38100"/>
              <a:chExt cx="1890724" cy="8509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0724" cy="449319"/>
              </a:xfrm>
              <a:custGeom>
                <a:avLst/>
                <a:gdLst/>
                <a:ahLst/>
                <a:cxnLst/>
                <a:rect l="l" t="t" r="r" b="b"/>
                <a:pathLst>
                  <a:path w="1890724" h="449319">
                    <a:moveTo>
                      <a:pt x="0" y="0"/>
                    </a:moveTo>
                    <a:lnTo>
                      <a:pt x="1890724" y="0"/>
                    </a:lnTo>
                    <a:lnTo>
                      <a:pt x="1890724" y="449319"/>
                    </a:lnTo>
                    <a:lnTo>
                      <a:pt x="0" y="449319"/>
                    </a:lnTo>
                    <a:close/>
                  </a:path>
                </a:pathLst>
              </a:custGeom>
              <a:solidFill>
                <a:srgbClr val="4EA84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485989" y="2358032"/>
              <a:ext cx="4776816" cy="803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</a:pPr>
              <a:r>
                <a:rPr lang="en-US" sz="4600" dirty="0" err="1">
                  <a:solidFill>
                    <a:srgbClr val="FFFFFF"/>
                  </a:solidFill>
                  <a:latin typeface="Arial"/>
                </a:rPr>
                <a:t>Thành</a:t>
              </a:r>
              <a:r>
                <a:rPr lang="en-US" sz="46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4600" dirty="0" err="1">
                  <a:solidFill>
                    <a:srgbClr val="FFFFFF"/>
                  </a:solidFill>
                  <a:latin typeface="Arial"/>
                </a:rPr>
                <a:t>tựu</a:t>
              </a:r>
              <a:endParaRPr lang="en-US" sz="46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 flipV="1">
            <a:off x="4191000" y="2933700"/>
            <a:ext cx="1295400" cy="251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486400" y="2344795"/>
            <a:ext cx="9365411" cy="144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algn="just">
              <a:lnSpc>
                <a:spcPct val="13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-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Trong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thời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kỳ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đổi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mới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ta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đã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bảo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vệ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vững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chắc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độc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lập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chủ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quyền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thống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nhất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và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toàn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vẹn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lãnh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thổ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của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Tổ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504925" y="4547642"/>
            <a:ext cx="2069140" cy="1469878"/>
          </a:xfrm>
          <a:custGeom>
            <a:avLst/>
            <a:gdLst/>
            <a:ahLst/>
            <a:cxnLst/>
            <a:rect l="l" t="t" r="r" b="b"/>
            <a:pathLst>
              <a:path w="7412316" h="5559237">
                <a:moveTo>
                  <a:pt x="0" y="0"/>
                </a:moveTo>
                <a:lnTo>
                  <a:pt x="7412317" y="0"/>
                </a:lnTo>
                <a:lnTo>
                  <a:pt x="7412317" y="5559237"/>
                </a:lnTo>
                <a:lnTo>
                  <a:pt x="0" y="55592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cxnSp>
        <p:nvCxnSpPr>
          <p:cNvPr id="27" name="Straight Arrow Connector 26"/>
          <p:cNvCxnSpPr/>
          <p:nvPr/>
        </p:nvCxnSpPr>
        <p:spPr>
          <a:xfrm>
            <a:off x="4191000" y="5448301"/>
            <a:ext cx="1313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040" y="2344796"/>
            <a:ext cx="2442648" cy="144918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772401" y="4557989"/>
            <a:ext cx="9728288" cy="14491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479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-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Phân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định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ở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Vịnh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Bắc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Bộ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với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Trung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;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từng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bước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hoàn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thiện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việc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phân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giới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cắm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mốc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đường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biên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giới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trên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bộ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với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Lào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Campuchia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90999" y="5439077"/>
            <a:ext cx="1295401" cy="174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05074" y="6664530"/>
            <a:ext cx="9365411" cy="274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479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-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Đẩy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mạnh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đấu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tranh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làm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thất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bại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âm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mưu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“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diễn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biến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hòa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bình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”,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hoạt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động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phá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hoại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gây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rối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bạo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loạn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lật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đổ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của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các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thế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lực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thù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địch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;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đối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phó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có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hiệu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quả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đối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với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mối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đe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dọa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ninh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phi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truyền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thống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kiềm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chế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sự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gia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tăng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tội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phạm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sp>
        <p:nvSpPr>
          <p:cNvPr id="26" name="Freeform 14"/>
          <p:cNvSpPr/>
          <p:nvPr/>
        </p:nvSpPr>
        <p:spPr>
          <a:xfrm>
            <a:off x="15040902" y="6667993"/>
            <a:ext cx="2490296" cy="2742705"/>
          </a:xfrm>
          <a:custGeom>
            <a:avLst/>
            <a:gdLst/>
            <a:ahLst/>
            <a:cxnLst/>
            <a:rect l="l" t="t" r="r" b="b"/>
            <a:pathLst>
              <a:path w="8031279" h="5843281">
                <a:moveTo>
                  <a:pt x="0" y="0"/>
                </a:moveTo>
                <a:lnTo>
                  <a:pt x="8031279" y="0"/>
                </a:lnTo>
                <a:lnTo>
                  <a:pt x="8031279" y="5843281"/>
                </a:lnTo>
                <a:lnTo>
                  <a:pt x="0" y="58432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066" r="-17066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2047" y="7835488"/>
            <a:ext cx="1626390" cy="1772632"/>
          </a:xfrm>
          <a:custGeom>
            <a:avLst/>
            <a:gdLst/>
            <a:ahLst/>
            <a:cxnLst/>
            <a:rect l="l" t="t" r="r" b="b"/>
            <a:pathLst>
              <a:path w="1626390" h="1772632">
                <a:moveTo>
                  <a:pt x="0" y="0"/>
                </a:moveTo>
                <a:lnTo>
                  <a:pt x="1626390" y="0"/>
                </a:lnTo>
                <a:lnTo>
                  <a:pt x="1626390" y="1772632"/>
                </a:lnTo>
                <a:lnTo>
                  <a:pt x="0" y="1772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727106" y="7845013"/>
            <a:ext cx="1626390" cy="1772632"/>
          </a:xfrm>
          <a:custGeom>
            <a:avLst/>
            <a:gdLst/>
            <a:ahLst/>
            <a:cxnLst/>
            <a:rect l="l" t="t" r="r" b="b"/>
            <a:pathLst>
              <a:path w="1626390" h="1772632">
                <a:moveTo>
                  <a:pt x="1626390" y="0"/>
                </a:moveTo>
                <a:lnTo>
                  <a:pt x="0" y="0"/>
                </a:lnTo>
                <a:lnTo>
                  <a:pt x="0" y="1772632"/>
                </a:lnTo>
                <a:lnTo>
                  <a:pt x="1626390" y="1772632"/>
                </a:lnTo>
                <a:lnTo>
                  <a:pt x="162639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845050" y="851483"/>
            <a:ext cx="1626390" cy="1772632"/>
          </a:xfrm>
          <a:custGeom>
            <a:avLst/>
            <a:gdLst/>
            <a:ahLst/>
            <a:cxnLst/>
            <a:rect l="l" t="t" r="r" b="b"/>
            <a:pathLst>
              <a:path w="1626390" h="1772632">
                <a:moveTo>
                  <a:pt x="0" y="1772632"/>
                </a:moveTo>
                <a:lnTo>
                  <a:pt x="1626390" y="1772632"/>
                </a:lnTo>
                <a:lnTo>
                  <a:pt x="1626390" y="0"/>
                </a:lnTo>
                <a:lnTo>
                  <a:pt x="0" y="0"/>
                </a:lnTo>
                <a:lnTo>
                  <a:pt x="0" y="17726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5785900" y="1028700"/>
            <a:ext cx="1626390" cy="1772632"/>
          </a:xfrm>
          <a:custGeom>
            <a:avLst/>
            <a:gdLst/>
            <a:ahLst/>
            <a:cxnLst/>
            <a:rect l="l" t="t" r="r" b="b"/>
            <a:pathLst>
              <a:path w="1626390" h="1772632">
                <a:moveTo>
                  <a:pt x="1626390" y="1772632"/>
                </a:moveTo>
                <a:lnTo>
                  <a:pt x="0" y="1772632"/>
                </a:lnTo>
                <a:lnTo>
                  <a:pt x="0" y="0"/>
                </a:lnTo>
                <a:lnTo>
                  <a:pt x="1626390" y="0"/>
                </a:lnTo>
                <a:lnTo>
                  <a:pt x="1626390" y="17726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585053" y="1284610"/>
            <a:ext cx="9117894" cy="1334658"/>
            <a:chOff x="0" y="0"/>
            <a:chExt cx="12157192" cy="177954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157192" cy="1779544"/>
              <a:chOff x="0" y="0"/>
              <a:chExt cx="2661864" cy="38963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61864" cy="389638"/>
              </a:xfrm>
              <a:custGeom>
                <a:avLst/>
                <a:gdLst/>
                <a:ahLst/>
                <a:cxnLst/>
                <a:rect l="l" t="t" r="r" b="b"/>
                <a:pathLst>
                  <a:path w="2661864" h="389638">
                    <a:moveTo>
                      <a:pt x="0" y="0"/>
                    </a:moveTo>
                    <a:lnTo>
                      <a:pt x="2661864" y="0"/>
                    </a:lnTo>
                    <a:lnTo>
                      <a:pt x="2661864" y="389638"/>
                    </a:lnTo>
                    <a:lnTo>
                      <a:pt x="0" y="3896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59571" y="736641"/>
              <a:ext cx="10997169" cy="695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6000" b="1" dirty="0" err="1">
                  <a:solidFill>
                    <a:srgbClr val="090000"/>
                  </a:solidFill>
                  <a:latin typeface="Arial "/>
                </a:rPr>
                <a:t>Thành</a:t>
              </a:r>
              <a:r>
                <a:rPr lang="en-US" sz="6000" dirty="0">
                  <a:solidFill>
                    <a:srgbClr val="090000"/>
                  </a:solidFill>
                  <a:latin typeface="Arial "/>
                </a:rPr>
                <a:t> </a:t>
              </a:r>
              <a:r>
                <a:rPr lang="en-US" sz="6000" b="1" dirty="0" err="1">
                  <a:solidFill>
                    <a:srgbClr val="090000"/>
                  </a:solidFill>
                  <a:latin typeface="Arial "/>
                </a:rPr>
                <a:t>Viên</a:t>
              </a:r>
              <a:r>
                <a:rPr lang="en-US" sz="6000" b="1" dirty="0">
                  <a:solidFill>
                    <a:srgbClr val="090000"/>
                  </a:solidFill>
                  <a:latin typeface="Arial "/>
                </a:rPr>
                <a:t> </a:t>
              </a:r>
              <a:r>
                <a:rPr lang="en-US" sz="6000" b="1" dirty="0" err="1">
                  <a:solidFill>
                    <a:srgbClr val="090000"/>
                  </a:solidFill>
                  <a:latin typeface="Arial "/>
                </a:rPr>
                <a:t>Nhóm</a:t>
              </a:r>
              <a:r>
                <a:rPr lang="en-US" sz="6000" b="1" dirty="0">
                  <a:solidFill>
                    <a:srgbClr val="090000"/>
                  </a:solidFill>
                  <a:latin typeface="Arial "/>
                </a:rPr>
                <a:t> 8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013260" y="2299023"/>
            <a:ext cx="565069" cy="650184"/>
          </a:xfrm>
          <a:custGeom>
            <a:avLst/>
            <a:gdLst/>
            <a:ahLst/>
            <a:cxnLst/>
            <a:rect l="l" t="t" r="r" b="b"/>
            <a:pathLst>
              <a:path w="565069" h="650184">
                <a:moveTo>
                  <a:pt x="0" y="0"/>
                </a:moveTo>
                <a:lnTo>
                  <a:pt x="565069" y="0"/>
                </a:lnTo>
                <a:lnTo>
                  <a:pt x="565069" y="650184"/>
                </a:lnTo>
                <a:lnTo>
                  <a:pt x="0" y="650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851293" y="7085735"/>
            <a:ext cx="565069" cy="650184"/>
          </a:xfrm>
          <a:custGeom>
            <a:avLst/>
            <a:gdLst/>
            <a:ahLst/>
            <a:cxnLst/>
            <a:rect l="l" t="t" r="r" b="b"/>
            <a:pathLst>
              <a:path w="565069" h="650184">
                <a:moveTo>
                  <a:pt x="0" y="0"/>
                </a:moveTo>
                <a:lnTo>
                  <a:pt x="565069" y="0"/>
                </a:lnTo>
                <a:lnTo>
                  <a:pt x="565069" y="650184"/>
                </a:lnTo>
                <a:lnTo>
                  <a:pt x="0" y="650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86998" y="3671798"/>
            <a:ext cx="4337075" cy="4114800"/>
          </a:xfrm>
          <a:custGeom>
            <a:avLst/>
            <a:gdLst/>
            <a:ahLst/>
            <a:cxnLst/>
            <a:rect l="l" t="t" r="r" b="b"/>
            <a:pathLst>
              <a:path w="4337075" h="4114800">
                <a:moveTo>
                  <a:pt x="0" y="0"/>
                </a:moveTo>
                <a:lnTo>
                  <a:pt x="4337075" y="0"/>
                </a:lnTo>
                <a:lnTo>
                  <a:pt x="4337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94711" y="3088573"/>
            <a:ext cx="211038" cy="6029664"/>
          </a:xfrm>
          <a:custGeom>
            <a:avLst/>
            <a:gdLst/>
            <a:ahLst/>
            <a:cxnLst/>
            <a:rect l="l" t="t" r="r" b="b"/>
            <a:pathLst>
              <a:path w="211038" h="6029664">
                <a:moveTo>
                  <a:pt x="0" y="0"/>
                </a:moveTo>
                <a:lnTo>
                  <a:pt x="211039" y="0"/>
                </a:lnTo>
                <a:lnTo>
                  <a:pt x="211039" y="6029663"/>
                </a:lnTo>
                <a:lnTo>
                  <a:pt x="0" y="60296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279903" y="3003305"/>
            <a:ext cx="4215192" cy="56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29"/>
              </a:lnSpc>
            </a:pP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1.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Đỗ</a:t>
            </a: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Thùy</a:t>
            </a: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Tiên</a:t>
            </a:r>
            <a:endParaRPr lang="en-US" sz="4314" dirty="0">
              <a:solidFill>
                <a:srgbClr val="FFFFFF"/>
              </a:solidFill>
              <a:latin typeface="Saira ExtraCondensed Bold"/>
            </a:endParaRPr>
          </a:p>
          <a:p>
            <a:pPr>
              <a:lnSpc>
                <a:spcPts val="6429"/>
              </a:lnSpc>
            </a:pP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2.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Lê</a:t>
            </a: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 Minh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Tiến</a:t>
            </a:r>
            <a:endParaRPr lang="en-US" sz="4314" dirty="0">
              <a:solidFill>
                <a:srgbClr val="FFFFFF"/>
              </a:solidFill>
              <a:latin typeface="Saira ExtraCondensed Bold"/>
            </a:endParaRPr>
          </a:p>
          <a:p>
            <a:pPr>
              <a:lnSpc>
                <a:spcPts val="6429"/>
              </a:lnSpc>
            </a:pP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3.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Đặng</a:t>
            </a: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 Cao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Trí</a:t>
            </a:r>
            <a:endParaRPr lang="en-US" sz="4314" dirty="0">
              <a:solidFill>
                <a:srgbClr val="FFFFFF"/>
              </a:solidFill>
              <a:latin typeface="Saira ExtraCondensed Bold"/>
            </a:endParaRPr>
          </a:p>
          <a:p>
            <a:pPr>
              <a:lnSpc>
                <a:spcPts val="6429"/>
              </a:lnSpc>
            </a:pP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4.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Nguyễn</a:t>
            </a: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Quy</a:t>
            </a: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Trung</a:t>
            </a:r>
            <a:endParaRPr lang="en-US" sz="4314" dirty="0">
              <a:solidFill>
                <a:srgbClr val="FFFFFF"/>
              </a:solidFill>
              <a:latin typeface="Saira ExtraCondensed Bold"/>
            </a:endParaRPr>
          </a:p>
          <a:p>
            <a:pPr>
              <a:lnSpc>
                <a:spcPts val="6429"/>
              </a:lnSpc>
            </a:pP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5.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Nguyễn</a:t>
            </a: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Quỳnh</a:t>
            </a: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4314" dirty="0" err="1">
                <a:solidFill>
                  <a:srgbClr val="FFFFFF"/>
                </a:solidFill>
                <a:latin typeface="Saira ExtraCondensed Bold"/>
              </a:rPr>
              <a:t>Trang</a:t>
            </a:r>
            <a:endParaRPr lang="en-US" sz="4314" dirty="0">
              <a:solidFill>
                <a:srgbClr val="FFFFFF"/>
              </a:solidFill>
              <a:latin typeface="Saira ExtraCondensed Bold"/>
            </a:endParaRPr>
          </a:p>
          <a:p>
            <a:pPr>
              <a:lnSpc>
                <a:spcPts val="6429"/>
              </a:lnSpc>
            </a:pPr>
            <a:r>
              <a:rPr lang="en-US" sz="4314" dirty="0">
                <a:solidFill>
                  <a:srgbClr val="FFFFFF"/>
                </a:solidFill>
                <a:latin typeface="Saira ExtraCondensed Bold"/>
              </a:rPr>
              <a:t> </a:t>
            </a:r>
          </a:p>
          <a:p>
            <a:pPr>
              <a:lnSpc>
                <a:spcPts val="6429"/>
              </a:lnSpc>
            </a:pPr>
            <a:endParaRPr lang="en-US" sz="4314" dirty="0">
              <a:solidFill>
                <a:srgbClr val="FFFFFF"/>
              </a:solidFill>
              <a:latin typeface="Saira ExtraCondense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802054" y="5846314"/>
            <a:ext cx="4131248" cy="379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4"/>
              </a:lnSpc>
            </a:pPr>
            <a:r>
              <a:rPr lang="en-US" sz="4310">
                <a:solidFill>
                  <a:srgbClr val="FFFFFF"/>
                </a:solidFill>
                <a:latin typeface="Saira ExtraCondensed Black"/>
              </a:rPr>
              <a:t>6. Phạm Đình Vượng </a:t>
            </a:r>
          </a:p>
          <a:p>
            <a:pPr>
              <a:lnSpc>
                <a:spcPts val="6034"/>
              </a:lnSpc>
            </a:pPr>
            <a:r>
              <a:rPr lang="en-US" sz="4310">
                <a:solidFill>
                  <a:srgbClr val="FFFFFF"/>
                </a:solidFill>
                <a:latin typeface="Saira ExtraCondensed Black"/>
              </a:rPr>
              <a:t>7. Phạm Quang Trung </a:t>
            </a:r>
          </a:p>
          <a:p>
            <a:pPr>
              <a:lnSpc>
                <a:spcPts val="6034"/>
              </a:lnSpc>
            </a:pPr>
            <a:r>
              <a:rPr lang="en-US" sz="4310">
                <a:solidFill>
                  <a:srgbClr val="FFFFFF"/>
                </a:solidFill>
                <a:latin typeface="Saira ExtraCondensed Black"/>
              </a:rPr>
              <a:t>8. Lê  Quỳnh  Trang</a:t>
            </a:r>
          </a:p>
          <a:p>
            <a:pPr>
              <a:lnSpc>
                <a:spcPts val="6034"/>
              </a:lnSpc>
            </a:pPr>
            <a:r>
              <a:rPr lang="en-US" sz="4310">
                <a:solidFill>
                  <a:srgbClr val="FFFFFF"/>
                </a:solidFill>
                <a:latin typeface="Saira ExtraCondensed Black"/>
              </a:rPr>
              <a:t>9. Nguyễn Thị  Trang</a:t>
            </a:r>
          </a:p>
          <a:p>
            <a:pPr>
              <a:lnSpc>
                <a:spcPts val="6034"/>
              </a:lnSpc>
              <a:spcBef>
                <a:spcPct val="0"/>
              </a:spcBef>
            </a:pPr>
            <a:endParaRPr lang="en-US" sz="4310">
              <a:solidFill>
                <a:srgbClr val="FFFFFF"/>
              </a:solidFill>
              <a:latin typeface="Saira ExtraCondensed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276640"/>
            <a:ext cx="16845398" cy="2501068"/>
            <a:chOff x="75418" y="85541"/>
            <a:chExt cx="22460530" cy="3334760"/>
          </a:xfrm>
        </p:grpSpPr>
        <p:sp>
          <p:nvSpPr>
            <p:cNvPr id="4" name="TextBox 4"/>
            <p:cNvSpPr txBox="1"/>
            <p:nvPr/>
          </p:nvSpPr>
          <p:spPr>
            <a:xfrm>
              <a:off x="6007335" y="325861"/>
              <a:ext cx="11397655" cy="1520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19"/>
                </a:lnSpc>
                <a:spcBef>
                  <a:spcPct val="0"/>
                </a:spcBef>
              </a:pPr>
              <a:r>
                <a:rPr lang="en-US" sz="6299">
                  <a:solidFill>
                    <a:srgbClr val="090000"/>
                  </a:solidFill>
                  <a:latin typeface="Arial"/>
                </a:rPr>
                <a:t>02.Nội dung chiến lược 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003621" y="115374"/>
              <a:ext cx="16973065" cy="3304927"/>
              <a:chOff x="0" y="-38100"/>
              <a:chExt cx="4369955" cy="8509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730" y="0"/>
                <a:ext cx="4355225" cy="350458"/>
              </a:xfrm>
              <a:custGeom>
                <a:avLst/>
                <a:gdLst/>
                <a:ahLst/>
                <a:cxnLst/>
                <a:rect l="l" t="t" r="r" b="b"/>
                <a:pathLst>
                  <a:path w="4355225" h="350458">
                    <a:moveTo>
                      <a:pt x="0" y="0"/>
                    </a:moveTo>
                    <a:lnTo>
                      <a:pt x="4355225" y="0"/>
                    </a:lnTo>
                    <a:lnTo>
                      <a:pt x="4355225" y="350458"/>
                    </a:lnTo>
                    <a:lnTo>
                      <a:pt x="0" y="3504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480687" y="331923"/>
              <a:ext cx="9045972" cy="1092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090000"/>
                  </a:solidFill>
                  <a:latin typeface="Arial "/>
                </a:rPr>
                <a:t>03. </a:t>
              </a:r>
              <a:r>
                <a:rPr lang="en-US" sz="5000" dirty="0" err="1">
                  <a:solidFill>
                    <a:srgbClr val="090000"/>
                  </a:solidFill>
                  <a:latin typeface="Arial "/>
                </a:rPr>
                <a:t>Kết</a:t>
              </a:r>
              <a:r>
                <a:rPr lang="en-US" sz="5000" dirty="0">
                  <a:solidFill>
                    <a:srgbClr val="090000"/>
                  </a:solidFill>
                  <a:latin typeface="Arial "/>
                </a:rPr>
                <a:t> </a:t>
              </a:r>
              <a:r>
                <a:rPr lang="en-US" sz="5000" dirty="0" err="1">
                  <a:solidFill>
                    <a:srgbClr val="090000"/>
                  </a:solidFill>
                  <a:latin typeface="Arial "/>
                </a:rPr>
                <a:t>quả</a:t>
              </a:r>
              <a:r>
                <a:rPr lang="en-US" sz="5000" dirty="0">
                  <a:solidFill>
                    <a:srgbClr val="090000"/>
                  </a:solidFill>
                  <a:latin typeface="Arial "/>
                </a:rPr>
                <a:t> </a:t>
              </a:r>
              <a:r>
                <a:rPr lang="en-US" sz="5000" dirty="0" err="1">
                  <a:solidFill>
                    <a:srgbClr val="090000"/>
                  </a:solidFill>
                  <a:latin typeface="Arial "/>
                </a:rPr>
                <a:t>thực</a:t>
              </a:r>
              <a:r>
                <a:rPr lang="en-US" sz="5000" dirty="0">
                  <a:solidFill>
                    <a:srgbClr val="090000"/>
                  </a:solidFill>
                  <a:latin typeface="Arial "/>
                </a:rPr>
                <a:t> </a:t>
              </a:r>
              <a:r>
                <a:rPr lang="en-US" sz="5000" dirty="0" err="1">
                  <a:solidFill>
                    <a:srgbClr val="090000"/>
                  </a:solidFill>
                  <a:latin typeface="Arial "/>
                </a:rPr>
                <a:t>hiện</a:t>
              </a:r>
              <a:r>
                <a:rPr lang="en-US" sz="5000" dirty="0">
                  <a:solidFill>
                    <a:srgbClr val="090000"/>
                  </a:solidFill>
                  <a:latin typeface="Arial "/>
                </a:rPr>
                <a:t> 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75418" y="85541"/>
              <a:ext cx="1764856" cy="1562043"/>
            </a:xfrm>
            <a:custGeom>
              <a:avLst/>
              <a:gdLst/>
              <a:ahLst/>
              <a:cxnLst/>
              <a:rect l="l" t="t" r="r" b="b"/>
              <a:pathLst>
                <a:path w="1948804" h="1887904">
                  <a:moveTo>
                    <a:pt x="1948804" y="0"/>
                  </a:moveTo>
                  <a:lnTo>
                    <a:pt x="0" y="0"/>
                  </a:lnTo>
                  <a:lnTo>
                    <a:pt x="0" y="1887904"/>
                  </a:lnTo>
                  <a:lnTo>
                    <a:pt x="1948804" y="1887904"/>
                  </a:lnTo>
                  <a:lnTo>
                    <a:pt x="1948804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973573" y="115374"/>
              <a:ext cx="1562375" cy="1521939"/>
            </a:xfrm>
            <a:custGeom>
              <a:avLst/>
              <a:gdLst/>
              <a:ahLst/>
              <a:cxnLst/>
              <a:rect l="l" t="t" r="r" b="b"/>
              <a:pathLst>
                <a:path w="1753173" h="1895322">
                  <a:moveTo>
                    <a:pt x="0" y="0"/>
                  </a:moveTo>
                  <a:lnTo>
                    <a:pt x="1753173" y="0"/>
                  </a:lnTo>
                  <a:lnTo>
                    <a:pt x="1753173" y="1895322"/>
                  </a:lnTo>
                  <a:lnTo>
                    <a:pt x="0" y="189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7"/>
          <p:cNvGrpSpPr/>
          <p:nvPr/>
        </p:nvGrpSpPr>
        <p:grpSpPr>
          <a:xfrm>
            <a:off x="304800" y="4870979"/>
            <a:ext cx="4491681" cy="2139420"/>
            <a:chOff x="1485989" y="2178313"/>
            <a:chExt cx="4776816" cy="2139420"/>
          </a:xfrm>
        </p:grpSpPr>
        <p:grpSp>
          <p:nvGrpSpPr>
            <p:cNvPr id="14" name="Group 14"/>
            <p:cNvGrpSpPr/>
            <p:nvPr/>
          </p:nvGrpSpPr>
          <p:grpSpPr>
            <a:xfrm>
              <a:off x="2009442" y="2178313"/>
              <a:ext cx="3629358" cy="2139420"/>
              <a:chOff x="0" y="-38100"/>
              <a:chExt cx="1890724" cy="8509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0724" cy="449319"/>
              </a:xfrm>
              <a:custGeom>
                <a:avLst/>
                <a:gdLst/>
                <a:ahLst/>
                <a:cxnLst/>
                <a:rect l="l" t="t" r="r" b="b"/>
                <a:pathLst>
                  <a:path w="1890724" h="449319">
                    <a:moveTo>
                      <a:pt x="0" y="0"/>
                    </a:moveTo>
                    <a:lnTo>
                      <a:pt x="1890724" y="0"/>
                    </a:lnTo>
                    <a:lnTo>
                      <a:pt x="1890724" y="449319"/>
                    </a:lnTo>
                    <a:lnTo>
                      <a:pt x="0" y="449319"/>
                    </a:lnTo>
                    <a:close/>
                  </a:path>
                </a:pathLst>
              </a:custGeom>
              <a:solidFill>
                <a:srgbClr val="4EA84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485989" y="2358032"/>
              <a:ext cx="4776816" cy="803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9"/>
                </a:lnSpc>
              </a:pPr>
              <a:r>
                <a:rPr lang="en-US" sz="4600" dirty="0" err="1">
                  <a:solidFill>
                    <a:srgbClr val="FFFFFF"/>
                  </a:solidFill>
                  <a:latin typeface="Arial"/>
                </a:rPr>
                <a:t>Thành</a:t>
              </a:r>
              <a:r>
                <a:rPr lang="en-US" sz="46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4600" dirty="0" err="1">
                  <a:solidFill>
                    <a:srgbClr val="FFFFFF"/>
                  </a:solidFill>
                  <a:latin typeface="Arial"/>
                </a:rPr>
                <a:t>tựu</a:t>
              </a:r>
              <a:endParaRPr lang="en-US" sz="46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 flipV="1">
            <a:off x="4191000" y="2933700"/>
            <a:ext cx="1295400" cy="251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486400" y="2344795"/>
            <a:ext cx="9365411" cy="18967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479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- </a:t>
            </a:r>
            <a:r>
              <a:rPr lang="en-US" sz="2400" dirty="0" err="1" smtClean="0">
                <a:solidFill>
                  <a:srgbClr val="FFFFFF"/>
                </a:solidFill>
                <a:latin typeface="Arial"/>
              </a:rPr>
              <a:t>Phát</a:t>
            </a:r>
            <a:r>
              <a:rPr lang="en-US" sz="24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triển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cả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về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chiều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rộng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và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chiều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sâu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ngày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càng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vững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chắc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;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tiềm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lực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lực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lượng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và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thế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trận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phòng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ninh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được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tăng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cường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191000" y="5448301"/>
            <a:ext cx="1390322" cy="22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400722" y="4826950"/>
            <a:ext cx="9194889" cy="1950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479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-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Thế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trận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phòng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toàn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dân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và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thế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trận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ninh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nhân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dân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tiếp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tục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được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tăng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cường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củng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cố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nhất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là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trên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các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địa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bàn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chiến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lược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quan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trọng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90999" y="5439077"/>
            <a:ext cx="1295399" cy="294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04924" y="7314700"/>
            <a:ext cx="9365411" cy="21717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479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-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Thường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xuyên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tăng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cường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sự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lãnh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đạo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tuyệt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đối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trực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tiếp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về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mọi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mặt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của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Đảng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đối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với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lực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lượng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vũ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trang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nhiệm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vụ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phòng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ninh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bảo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vệ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Tổ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550" y="2344796"/>
            <a:ext cx="2412139" cy="1896794"/>
          </a:xfrm>
          <a:prstGeom prst="rect">
            <a:avLst/>
          </a:prstGeom>
        </p:spPr>
      </p:pic>
      <p:sp>
        <p:nvSpPr>
          <p:cNvPr id="28" name="Freeform 15"/>
          <p:cNvSpPr/>
          <p:nvPr/>
        </p:nvSpPr>
        <p:spPr>
          <a:xfrm>
            <a:off x="5581322" y="4782534"/>
            <a:ext cx="2590801" cy="2021914"/>
          </a:xfrm>
          <a:custGeom>
            <a:avLst/>
            <a:gdLst/>
            <a:ahLst/>
            <a:cxnLst/>
            <a:rect l="l" t="t" r="r" b="b"/>
            <a:pathLst>
              <a:path w="5907076" h="3954996">
                <a:moveTo>
                  <a:pt x="0" y="0"/>
                </a:moveTo>
                <a:lnTo>
                  <a:pt x="5907076" y="0"/>
                </a:lnTo>
                <a:lnTo>
                  <a:pt x="5907076" y="3954996"/>
                </a:lnTo>
                <a:lnTo>
                  <a:pt x="0" y="3954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14"/>
          <p:cNvSpPr/>
          <p:nvPr/>
        </p:nvSpPr>
        <p:spPr>
          <a:xfrm>
            <a:off x="15194049" y="7314700"/>
            <a:ext cx="2385648" cy="2171701"/>
          </a:xfrm>
          <a:custGeom>
            <a:avLst/>
            <a:gdLst/>
            <a:ahLst/>
            <a:cxnLst/>
            <a:rect l="l" t="t" r="r" b="b"/>
            <a:pathLst>
              <a:path w="5928859" h="3633986">
                <a:moveTo>
                  <a:pt x="0" y="0"/>
                </a:moveTo>
                <a:lnTo>
                  <a:pt x="5928859" y="0"/>
                </a:lnTo>
                <a:lnTo>
                  <a:pt x="5928859" y="3633985"/>
                </a:lnTo>
                <a:lnTo>
                  <a:pt x="0" y="36339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494"/>
            </a:stretch>
          </a:blipFill>
        </p:spPr>
      </p:sp>
    </p:spTree>
    <p:extLst>
      <p:ext uri="{BB962C8B-B14F-4D97-AF65-F5344CB8AC3E}">
        <p14:creationId xmlns:p14="http://schemas.microsoft.com/office/powerpoint/2010/main" val="34218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9243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sp>
        <p:nvSpPr>
          <p:cNvPr id="24" name="TextBox 23"/>
          <p:cNvSpPr txBox="1"/>
          <p:nvPr/>
        </p:nvSpPr>
        <p:spPr>
          <a:xfrm>
            <a:off x="1234374" y="1843033"/>
            <a:ext cx="2693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err="1" smtClean="0">
                <a:solidFill>
                  <a:srgbClr val="FFC000"/>
                </a:solidFill>
                <a:latin typeface="Arial "/>
              </a:rPr>
              <a:t>Thực</a:t>
            </a:r>
            <a:r>
              <a:rPr lang="en-US" sz="4000" b="1" u="sng" dirty="0" smtClean="0">
                <a:solidFill>
                  <a:srgbClr val="FFC000"/>
                </a:solidFill>
                <a:latin typeface="Arial "/>
              </a:rPr>
              <a:t> </a:t>
            </a:r>
            <a:r>
              <a:rPr lang="en-US" sz="4000" b="1" u="sng" dirty="0" err="1" smtClean="0">
                <a:solidFill>
                  <a:srgbClr val="FFC000"/>
                </a:solidFill>
                <a:latin typeface="Arial "/>
              </a:rPr>
              <a:t>tiễn</a:t>
            </a:r>
            <a:r>
              <a:rPr lang="en-US" sz="4000" b="1" u="sng" dirty="0" smtClean="0">
                <a:solidFill>
                  <a:srgbClr val="FFC000"/>
                </a:solidFill>
                <a:latin typeface="Arial "/>
              </a:rPr>
              <a:t>:</a:t>
            </a:r>
            <a:endParaRPr lang="en-US" sz="3200" dirty="0">
              <a:solidFill>
                <a:schemeClr val="bg1"/>
              </a:solidFill>
              <a:latin typeface="Arial "/>
            </a:endParaRPr>
          </a:p>
        </p:txBody>
      </p:sp>
      <p:grpSp>
        <p:nvGrpSpPr>
          <p:cNvPr id="39" name="Group 3"/>
          <p:cNvGrpSpPr/>
          <p:nvPr/>
        </p:nvGrpSpPr>
        <p:grpSpPr>
          <a:xfrm>
            <a:off x="2768011" y="191289"/>
            <a:ext cx="13056318" cy="1218411"/>
            <a:chOff x="0" y="0"/>
            <a:chExt cx="4482044" cy="418263"/>
          </a:xfrm>
        </p:grpSpPr>
        <p:sp>
          <p:nvSpPr>
            <p:cNvPr id="40" name="Freeform 4"/>
            <p:cNvSpPr/>
            <p:nvPr/>
          </p:nvSpPr>
          <p:spPr>
            <a:xfrm>
              <a:off x="0" y="0"/>
              <a:ext cx="4482044" cy="418263"/>
            </a:xfrm>
            <a:custGeom>
              <a:avLst/>
              <a:gdLst/>
              <a:ahLst/>
              <a:cxnLst/>
              <a:rect l="l" t="t" r="r" b="b"/>
              <a:pathLst>
                <a:path w="4482044" h="418263">
                  <a:moveTo>
                    <a:pt x="0" y="0"/>
                  </a:moveTo>
                  <a:lnTo>
                    <a:pt x="4482044" y="0"/>
                  </a:lnTo>
                  <a:lnTo>
                    <a:pt x="4482044" y="418263"/>
                  </a:lnTo>
                  <a:lnTo>
                    <a:pt x="0" y="4182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7"/>
          <p:cNvSpPr/>
          <p:nvPr/>
        </p:nvSpPr>
        <p:spPr>
          <a:xfrm>
            <a:off x="16308403" y="80303"/>
            <a:ext cx="1158866" cy="1303396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8"/>
          <p:cNvSpPr/>
          <p:nvPr/>
        </p:nvSpPr>
        <p:spPr>
          <a:xfrm flipH="1">
            <a:off x="685800" y="-6228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0"/>
          <p:cNvSpPr txBox="1"/>
          <p:nvPr/>
        </p:nvSpPr>
        <p:spPr>
          <a:xfrm>
            <a:off x="3154242" y="354992"/>
            <a:ext cx="1228752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90000"/>
                </a:solidFill>
                <a:latin typeface="Arial"/>
              </a:rPr>
              <a:t>02.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Quá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trình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lãnh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đạo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giữ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QPAN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Đảng</a:t>
            </a:r>
            <a:endParaRPr lang="en-US" sz="4400" dirty="0">
              <a:solidFill>
                <a:srgbClr val="090000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16601" y="2914555"/>
            <a:ext cx="15194999" cy="4262477"/>
          </a:xfrm>
          <a:prstGeom prst="roundRect">
            <a:avLst>
              <a:gd name="adj" fmla="val 747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137160">
              <a:lnSpc>
                <a:spcPct val="13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nay,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80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đàn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đàn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ASEAN (ARF),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ASEAN (ADMM),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ASEAN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(ADMM+)...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2014,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gìn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579" y="7692088"/>
            <a:ext cx="4707021" cy="23471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7692087"/>
            <a:ext cx="4343400" cy="2347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24" y="7692087"/>
            <a:ext cx="4862997" cy="23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8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0239" y="212484"/>
            <a:ext cx="17045060" cy="1618083"/>
            <a:chOff x="0" y="0"/>
            <a:chExt cx="22726747" cy="2157445"/>
          </a:xfrm>
        </p:grpSpPr>
        <p:sp>
          <p:nvSpPr>
            <p:cNvPr id="4" name="TextBox 4"/>
            <p:cNvSpPr txBox="1"/>
            <p:nvPr/>
          </p:nvSpPr>
          <p:spPr>
            <a:xfrm>
              <a:off x="6007335" y="325861"/>
              <a:ext cx="11397655" cy="1520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19"/>
                </a:lnSpc>
                <a:spcBef>
                  <a:spcPct val="0"/>
                </a:spcBef>
              </a:pPr>
              <a:r>
                <a:rPr lang="en-US" sz="6299">
                  <a:solidFill>
                    <a:srgbClr val="090000"/>
                  </a:solidFill>
                  <a:latin typeface="Arial"/>
                </a:rPr>
                <a:t>02.Nội dung chiến lược 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003621" y="263356"/>
              <a:ext cx="16915853" cy="1361192"/>
              <a:chOff x="0" y="0"/>
              <a:chExt cx="4355225" cy="35045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355225" cy="350458"/>
              </a:xfrm>
              <a:custGeom>
                <a:avLst/>
                <a:gdLst/>
                <a:ahLst/>
                <a:cxnLst/>
                <a:rect l="l" t="t" r="r" b="b"/>
                <a:pathLst>
                  <a:path w="4355225" h="350458">
                    <a:moveTo>
                      <a:pt x="0" y="0"/>
                    </a:moveTo>
                    <a:lnTo>
                      <a:pt x="4355225" y="0"/>
                    </a:lnTo>
                    <a:lnTo>
                      <a:pt x="4355225" y="350458"/>
                    </a:lnTo>
                    <a:lnTo>
                      <a:pt x="0" y="3504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423475" y="331922"/>
              <a:ext cx="9045972" cy="121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090000"/>
                  </a:solidFill>
                  <a:latin typeface="Arial"/>
                </a:rPr>
                <a:t>03. </a:t>
              </a:r>
              <a:r>
                <a:rPr lang="en-US" sz="5000" dirty="0" err="1">
                  <a:solidFill>
                    <a:srgbClr val="090000"/>
                  </a:solidFill>
                  <a:latin typeface="Arial"/>
                </a:rPr>
                <a:t>Kết</a:t>
              </a:r>
              <a:r>
                <a:rPr lang="en-US" sz="50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5000" dirty="0" err="1">
                  <a:solidFill>
                    <a:srgbClr val="090000"/>
                  </a:solidFill>
                  <a:latin typeface="Arial"/>
                </a:rPr>
                <a:t>quả</a:t>
              </a:r>
              <a:r>
                <a:rPr lang="en-US" sz="50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5000" dirty="0" err="1">
                  <a:solidFill>
                    <a:srgbClr val="090000"/>
                  </a:solidFill>
                  <a:latin typeface="Arial"/>
                </a:rPr>
                <a:t>thực</a:t>
              </a:r>
              <a:r>
                <a:rPr lang="en-US" sz="50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5000" dirty="0" err="1">
                  <a:solidFill>
                    <a:srgbClr val="090000"/>
                  </a:solidFill>
                  <a:latin typeface="Arial"/>
                </a:rPr>
                <a:t>hiện</a:t>
              </a:r>
              <a:r>
                <a:rPr lang="en-US" sz="5000" dirty="0">
                  <a:solidFill>
                    <a:srgbClr val="090000"/>
                  </a:solidFill>
                  <a:latin typeface="Arial"/>
                </a:rPr>
                <a:t> 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0" y="0"/>
              <a:ext cx="1948804" cy="1887904"/>
            </a:xfrm>
            <a:custGeom>
              <a:avLst/>
              <a:gdLst/>
              <a:ahLst/>
              <a:cxnLst/>
              <a:rect l="l" t="t" r="r" b="b"/>
              <a:pathLst>
                <a:path w="1948804" h="1887904">
                  <a:moveTo>
                    <a:pt x="1948804" y="0"/>
                  </a:moveTo>
                  <a:lnTo>
                    <a:pt x="0" y="0"/>
                  </a:lnTo>
                  <a:lnTo>
                    <a:pt x="0" y="1887904"/>
                  </a:lnTo>
                  <a:lnTo>
                    <a:pt x="1948804" y="1887904"/>
                  </a:lnTo>
                  <a:lnTo>
                    <a:pt x="1948804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973574" y="262123"/>
              <a:ext cx="1753173" cy="1895322"/>
            </a:xfrm>
            <a:custGeom>
              <a:avLst/>
              <a:gdLst/>
              <a:ahLst/>
              <a:cxnLst/>
              <a:rect l="l" t="t" r="r" b="b"/>
              <a:pathLst>
                <a:path w="1753173" h="1895322">
                  <a:moveTo>
                    <a:pt x="0" y="0"/>
                  </a:moveTo>
                  <a:lnTo>
                    <a:pt x="1753173" y="0"/>
                  </a:lnTo>
                  <a:lnTo>
                    <a:pt x="1753173" y="1895322"/>
                  </a:lnTo>
                  <a:lnTo>
                    <a:pt x="0" y="189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0" name="Group 39"/>
          <p:cNvGrpSpPr/>
          <p:nvPr/>
        </p:nvGrpSpPr>
        <p:grpSpPr>
          <a:xfrm>
            <a:off x="5177716" y="4152900"/>
            <a:ext cx="3787066" cy="5036581"/>
            <a:chOff x="5177716" y="4129394"/>
            <a:chExt cx="3787066" cy="5036581"/>
          </a:xfrm>
        </p:grpSpPr>
        <p:sp>
          <p:nvSpPr>
            <p:cNvPr id="24" name="AutoShape 24"/>
            <p:cNvSpPr/>
            <p:nvPr/>
          </p:nvSpPr>
          <p:spPr>
            <a:xfrm>
              <a:off x="6246455" y="4129394"/>
              <a:ext cx="1646074" cy="1289115"/>
            </a:xfrm>
            <a:prstGeom prst="rect">
              <a:avLst/>
            </a:prstGeom>
            <a:solidFill>
              <a:srgbClr val="3EDAD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5177716" y="5378909"/>
              <a:ext cx="3787066" cy="3787066"/>
            </a:xfrm>
            <a:custGeom>
              <a:avLst/>
              <a:gdLst/>
              <a:ahLst/>
              <a:cxnLst/>
              <a:rect l="l" t="t" r="r" b="b"/>
              <a:pathLst>
                <a:path w="3787066" h="3787066">
                  <a:moveTo>
                    <a:pt x="0" y="0"/>
                  </a:moveTo>
                  <a:lnTo>
                    <a:pt x="3787066" y="0"/>
                  </a:lnTo>
                  <a:lnTo>
                    <a:pt x="3787066" y="3787065"/>
                  </a:lnTo>
                  <a:lnTo>
                    <a:pt x="0" y="378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6766011" y="4485783"/>
              <a:ext cx="610476" cy="674559"/>
            </a:xfrm>
            <a:custGeom>
              <a:avLst/>
              <a:gdLst/>
              <a:ahLst/>
              <a:cxnLst/>
              <a:rect l="l" t="t" r="r" b="b"/>
              <a:pathLst>
                <a:path w="610476" h="674559">
                  <a:moveTo>
                    <a:pt x="0" y="0"/>
                  </a:moveTo>
                  <a:lnTo>
                    <a:pt x="610476" y="0"/>
                  </a:lnTo>
                  <a:lnTo>
                    <a:pt x="610476" y="674559"/>
                  </a:lnTo>
                  <a:lnTo>
                    <a:pt x="0" y="674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5693656" y="5878351"/>
              <a:ext cx="2755185" cy="2604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Arial"/>
                </a:rPr>
                <a:t>Tiềm ẩn nhiều nhân tố gây mất ổn định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250508" y="2285294"/>
            <a:ext cx="4776816" cy="1129724"/>
            <a:chOff x="1250508" y="2285294"/>
            <a:chExt cx="4776816" cy="1129724"/>
          </a:xfrm>
        </p:grpSpPr>
        <p:grpSp>
          <p:nvGrpSpPr>
            <p:cNvPr id="11" name="Group 11"/>
            <p:cNvGrpSpPr/>
            <p:nvPr/>
          </p:nvGrpSpPr>
          <p:grpSpPr>
            <a:xfrm>
              <a:off x="1497470" y="2285294"/>
              <a:ext cx="4196186" cy="1129724"/>
              <a:chOff x="0" y="0"/>
              <a:chExt cx="1890724" cy="44931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890724" cy="449319"/>
              </a:xfrm>
              <a:custGeom>
                <a:avLst/>
                <a:gdLst/>
                <a:ahLst/>
                <a:cxnLst/>
                <a:rect l="l" t="t" r="r" b="b"/>
                <a:pathLst>
                  <a:path w="1890724" h="449319">
                    <a:moveTo>
                      <a:pt x="0" y="0"/>
                    </a:moveTo>
                    <a:lnTo>
                      <a:pt x="1890724" y="0"/>
                    </a:lnTo>
                    <a:lnTo>
                      <a:pt x="1890724" y="449319"/>
                    </a:lnTo>
                    <a:lnTo>
                      <a:pt x="0" y="449319"/>
                    </a:lnTo>
                    <a:close/>
                  </a:path>
                </a:pathLst>
              </a:custGeom>
              <a:solidFill>
                <a:srgbClr val="4EA846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250508" y="2458942"/>
              <a:ext cx="4776816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48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4800" dirty="0" err="1">
                  <a:solidFill>
                    <a:srgbClr val="FFFFFF"/>
                  </a:solidFill>
                  <a:latin typeface="Arial"/>
                </a:rPr>
                <a:t>Hạn</a:t>
              </a:r>
              <a:r>
                <a:rPr lang="en-US" sz="48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4800" dirty="0" err="1">
                  <a:solidFill>
                    <a:srgbClr val="FFFFFF"/>
                  </a:solidFill>
                  <a:latin typeface="Arial"/>
                </a:rPr>
                <a:t>chế</a:t>
              </a:r>
              <a:endParaRPr lang="en-US" sz="48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30923" y="4178505"/>
            <a:ext cx="3787066" cy="5008055"/>
            <a:chOff x="1028700" y="4178505"/>
            <a:chExt cx="3787066" cy="5008055"/>
          </a:xfrm>
        </p:grpSpPr>
        <p:sp>
          <p:nvSpPr>
            <p:cNvPr id="22" name="AutoShape 22"/>
            <p:cNvSpPr/>
            <p:nvPr/>
          </p:nvSpPr>
          <p:spPr>
            <a:xfrm>
              <a:off x="2097439" y="4178505"/>
              <a:ext cx="1646074" cy="1289115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028700" y="5399494"/>
              <a:ext cx="3787066" cy="3787066"/>
            </a:xfrm>
            <a:custGeom>
              <a:avLst/>
              <a:gdLst/>
              <a:ahLst/>
              <a:cxnLst/>
              <a:rect l="l" t="t" r="r" b="b"/>
              <a:pathLst>
                <a:path w="3787066" h="3787066">
                  <a:moveTo>
                    <a:pt x="0" y="0"/>
                  </a:moveTo>
                  <a:lnTo>
                    <a:pt x="3787066" y="0"/>
                  </a:lnTo>
                  <a:lnTo>
                    <a:pt x="3787066" y="3787066"/>
                  </a:lnTo>
                  <a:lnTo>
                    <a:pt x="0" y="3787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2312456" y="4614214"/>
              <a:ext cx="1219555" cy="417697"/>
            </a:xfrm>
            <a:custGeom>
              <a:avLst/>
              <a:gdLst/>
              <a:ahLst/>
              <a:cxnLst/>
              <a:rect l="l" t="t" r="r" b="b"/>
              <a:pathLst>
                <a:path w="1219555" h="417697">
                  <a:moveTo>
                    <a:pt x="0" y="0"/>
                  </a:moveTo>
                  <a:lnTo>
                    <a:pt x="1219554" y="0"/>
                  </a:lnTo>
                  <a:lnTo>
                    <a:pt x="1219554" y="417697"/>
                  </a:lnTo>
                  <a:lnTo>
                    <a:pt x="0" y="41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1255588" y="5878351"/>
              <a:ext cx="3329777" cy="2604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Kết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hợp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nhiệm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vụ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xây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dựng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và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bảo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vệ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chưa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được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hiệu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quả</a:t>
              </a:r>
              <a:endParaRPr lang="en-US" sz="3600" dirty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26732" y="4000500"/>
            <a:ext cx="3787066" cy="5181600"/>
            <a:chOff x="9326732" y="4129394"/>
            <a:chExt cx="3787066" cy="5181600"/>
          </a:xfrm>
        </p:grpSpPr>
        <p:sp>
          <p:nvSpPr>
            <p:cNvPr id="23" name="AutoShape 23"/>
            <p:cNvSpPr/>
            <p:nvPr/>
          </p:nvSpPr>
          <p:spPr>
            <a:xfrm>
              <a:off x="10395471" y="4129394"/>
              <a:ext cx="1646074" cy="1289115"/>
            </a:xfrm>
            <a:prstGeom prst="rect">
              <a:avLst/>
            </a:prstGeom>
            <a:solidFill>
              <a:srgbClr val="37C9E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9326732" y="5523928"/>
              <a:ext cx="3787066" cy="3787066"/>
            </a:xfrm>
            <a:custGeom>
              <a:avLst/>
              <a:gdLst/>
              <a:ahLst/>
              <a:cxnLst/>
              <a:rect l="l" t="t" r="r" b="b"/>
              <a:pathLst>
                <a:path w="3787066" h="3787066">
                  <a:moveTo>
                    <a:pt x="0" y="0"/>
                  </a:moveTo>
                  <a:lnTo>
                    <a:pt x="3787065" y="0"/>
                  </a:lnTo>
                  <a:lnTo>
                    <a:pt x="3787065" y="3787066"/>
                  </a:lnTo>
                  <a:lnTo>
                    <a:pt x="0" y="3787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0793561" y="4347248"/>
              <a:ext cx="853406" cy="853406"/>
            </a:xfrm>
            <a:custGeom>
              <a:avLst/>
              <a:gdLst/>
              <a:ahLst/>
              <a:cxnLst/>
              <a:rect l="l" t="t" r="r" b="b"/>
              <a:pathLst>
                <a:path w="853406" h="853406">
                  <a:moveTo>
                    <a:pt x="0" y="0"/>
                  </a:moveTo>
                  <a:lnTo>
                    <a:pt x="853407" y="0"/>
                  </a:lnTo>
                  <a:lnTo>
                    <a:pt x="853407" y="853406"/>
                  </a:lnTo>
                  <a:lnTo>
                    <a:pt x="0" y="853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9555332" y="5600434"/>
              <a:ext cx="3300269" cy="3242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Công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tác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nghiên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cứu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,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dự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báo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và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tham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mưu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chiến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lược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còn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hạn</a:t>
              </a:r>
              <a:r>
                <a:rPr lang="en-US" sz="36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/>
                </a:rPr>
                <a:t>chế</a:t>
              </a:r>
              <a:endParaRPr lang="en-US" sz="3600" dirty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3475747" y="4166105"/>
            <a:ext cx="3787066" cy="5015995"/>
            <a:chOff x="13475747" y="4129394"/>
            <a:chExt cx="3787066" cy="5015995"/>
          </a:xfrm>
        </p:grpSpPr>
        <p:sp>
          <p:nvSpPr>
            <p:cNvPr id="25" name="AutoShape 25"/>
            <p:cNvSpPr/>
            <p:nvPr/>
          </p:nvSpPr>
          <p:spPr>
            <a:xfrm>
              <a:off x="14544487" y="4129394"/>
              <a:ext cx="1646074" cy="1289115"/>
            </a:xfrm>
            <a:prstGeom prst="rect">
              <a:avLst/>
            </a:prstGeom>
            <a:solidFill>
              <a:srgbClr val="37C9EF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3475747" y="5358323"/>
              <a:ext cx="3787066" cy="3787066"/>
            </a:xfrm>
            <a:custGeom>
              <a:avLst/>
              <a:gdLst/>
              <a:ahLst/>
              <a:cxnLst/>
              <a:rect l="l" t="t" r="r" b="b"/>
              <a:pathLst>
                <a:path w="3787066" h="3787066">
                  <a:moveTo>
                    <a:pt x="0" y="0"/>
                  </a:moveTo>
                  <a:lnTo>
                    <a:pt x="3787066" y="0"/>
                  </a:lnTo>
                  <a:lnTo>
                    <a:pt x="3787066" y="3787066"/>
                  </a:lnTo>
                  <a:lnTo>
                    <a:pt x="0" y="3787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5004688" y="4347248"/>
              <a:ext cx="883648" cy="764355"/>
            </a:xfrm>
            <a:custGeom>
              <a:avLst/>
              <a:gdLst/>
              <a:ahLst/>
              <a:cxnLst/>
              <a:rect l="l" t="t" r="r" b="b"/>
              <a:pathLst>
                <a:path w="883648" h="764355">
                  <a:moveTo>
                    <a:pt x="0" y="0"/>
                  </a:moveTo>
                  <a:lnTo>
                    <a:pt x="883648" y="0"/>
                  </a:lnTo>
                  <a:lnTo>
                    <a:pt x="883648" y="764355"/>
                  </a:lnTo>
                  <a:lnTo>
                    <a:pt x="0" y="764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14218697" y="5919522"/>
              <a:ext cx="2455629" cy="2604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Arial"/>
                </a:rPr>
                <a:t>Đầu tư cho quốc phòng an ninh còn hạn chế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7105984"/>
            <a:ext cx="1175924" cy="1427723"/>
          </a:xfrm>
          <a:custGeom>
            <a:avLst/>
            <a:gdLst/>
            <a:ahLst/>
            <a:cxnLst/>
            <a:rect l="l" t="t" r="r" b="b"/>
            <a:pathLst>
              <a:path w="1175924" h="1427723">
                <a:moveTo>
                  <a:pt x="0" y="0"/>
                </a:moveTo>
                <a:lnTo>
                  <a:pt x="1175924" y="0"/>
                </a:lnTo>
                <a:lnTo>
                  <a:pt x="1175924" y="1427723"/>
                </a:lnTo>
                <a:lnTo>
                  <a:pt x="0" y="1427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14677">
            <a:off x="8521910" y="1577744"/>
            <a:ext cx="704808" cy="835441"/>
          </a:xfrm>
          <a:custGeom>
            <a:avLst/>
            <a:gdLst/>
            <a:ahLst/>
            <a:cxnLst/>
            <a:rect l="l" t="t" r="r" b="b"/>
            <a:pathLst>
              <a:path w="704808" h="835441">
                <a:moveTo>
                  <a:pt x="0" y="0"/>
                </a:moveTo>
                <a:lnTo>
                  <a:pt x="704808" y="0"/>
                </a:lnTo>
                <a:lnTo>
                  <a:pt x="704808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2852">
            <a:off x="3526906" y="2821838"/>
            <a:ext cx="12410113" cy="3926108"/>
          </a:xfrm>
          <a:custGeom>
            <a:avLst/>
            <a:gdLst/>
            <a:ahLst/>
            <a:cxnLst/>
            <a:rect l="l" t="t" r="r" b="b"/>
            <a:pathLst>
              <a:path w="12410113" h="3926108">
                <a:moveTo>
                  <a:pt x="0" y="0"/>
                </a:moveTo>
                <a:lnTo>
                  <a:pt x="12410112" y="0"/>
                </a:lnTo>
                <a:lnTo>
                  <a:pt x="12410112" y="3926108"/>
                </a:lnTo>
                <a:lnTo>
                  <a:pt x="0" y="3926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991094" y="-1824748"/>
            <a:ext cx="5592049" cy="5093848"/>
          </a:xfrm>
          <a:custGeom>
            <a:avLst/>
            <a:gdLst/>
            <a:ahLst/>
            <a:cxnLst/>
            <a:rect l="l" t="t" r="r" b="b"/>
            <a:pathLst>
              <a:path w="5592049" h="5093848">
                <a:moveTo>
                  <a:pt x="5592049" y="0"/>
                </a:moveTo>
                <a:lnTo>
                  <a:pt x="0" y="0"/>
                </a:lnTo>
                <a:lnTo>
                  <a:pt x="0" y="5093849"/>
                </a:lnTo>
                <a:lnTo>
                  <a:pt x="5592049" y="5093849"/>
                </a:lnTo>
                <a:lnTo>
                  <a:pt x="559204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18415" y="3655689"/>
            <a:ext cx="9093101" cy="148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799">
                <a:solidFill>
                  <a:srgbClr val="090000"/>
                </a:solidFill>
                <a:latin typeface="Arial"/>
              </a:rPr>
              <a:t>04.Liên hệ sinh viên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053341" y="242568"/>
            <a:ext cx="8548241" cy="120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90000"/>
                </a:solidFill>
                <a:latin typeface="Arial"/>
              </a:rPr>
              <a:t>02.Nội dung chiến lược </a:t>
            </a:r>
          </a:p>
        </p:txBody>
      </p:sp>
      <p:sp>
        <p:nvSpPr>
          <p:cNvPr id="16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869087" y="257601"/>
            <a:ext cx="12686890" cy="1020894"/>
            <a:chOff x="0" y="0"/>
            <a:chExt cx="16915853" cy="136119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6915853" cy="1361192"/>
              <a:chOff x="0" y="0"/>
              <a:chExt cx="4355225" cy="35045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355225" cy="350458"/>
              </a:xfrm>
              <a:custGeom>
                <a:avLst/>
                <a:gdLst/>
                <a:ahLst/>
                <a:cxnLst/>
                <a:rect l="l" t="t" r="r" b="b"/>
                <a:pathLst>
                  <a:path w="4355225" h="350458">
                    <a:moveTo>
                      <a:pt x="0" y="0"/>
                    </a:moveTo>
                    <a:lnTo>
                      <a:pt x="4355225" y="0"/>
                    </a:lnTo>
                    <a:lnTo>
                      <a:pt x="4355225" y="350458"/>
                    </a:lnTo>
                    <a:lnTo>
                      <a:pt x="0" y="3504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419854" y="68567"/>
              <a:ext cx="9045972" cy="1211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090000"/>
                  </a:solidFill>
                  <a:latin typeface="Arial"/>
                </a:rPr>
                <a:t>04.Liên </a:t>
              </a:r>
              <a:r>
                <a:rPr lang="en-US" sz="5000" dirty="0" err="1">
                  <a:solidFill>
                    <a:srgbClr val="090000"/>
                  </a:solidFill>
                  <a:latin typeface="Arial"/>
                </a:rPr>
                <a:t>hệ</a:t>
              </a:r>
              <a:r>
                <a:rPr lang="en-US" sz="50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5000" dirty="0" err="1">
                  <a:solidFill>
                    <a:srgbClr val="090000"/>
                  </a:solidFill>
                  <a:latin typeface="Arial"/>
                </a:rPr>
                <a:t>sinh</a:t>
              </a:r>
              <a:r>
                <a:rPr lang="en-US" sz="50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5000" dirty="0" err="1">
                  <a:solidFill>
                    <a:srgbClr val="090000"/>
                  </a:solidFill>
                  <a:latin typeface="Arial"/>
                </a:rPr>
                <a:t>viên</a:t>
              </a:r>
              <a:endParaRPr lang="en-US" sz="5000" dirty="0">
                <a:solidFill>
                  <a:srgbClr val="090000"/>
                </a:solidFill>
                <a:latin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609600" y="28699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60873" y="77402"/>
            <a:ext cx="1295718" cy="1239348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1"/>
                </a:lnTo>
                <a:lnTo>
                  <a:pt x="0" y="14214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4"/>
          <p:cNvGrpSpPr/>
          <p:nvPr/>
        </p:nvGrpSpPr>
        <p:grpSpPr>
          <a:xfrm>
            <a:off x="1131453" y="2410691"/>
            <a:ext cx="4267201" cy="7237857"/>
            <a:chOff x="1066799" y="2400300"/>
            <a:chExt cx="4267201" cy="7237857"/>
          </a:xfrm>
        </p:grpSpPr>
        <p:sp>
          <p:nvSpPr>
            <p:cNvPr id="20" name="Rounded Rectangle 19"/>
            <p:cNvSpPr/>
            <p:nvPr/>
          </p:nvSpPr>
          <p:spPr>
            <a:xfrm>
              <a:off x="1066799" y="2400300"/>
              <a:ext cx="4267201" cy="28956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1295400" y="5321426"/>
              <a:ext cx="3757941" cy="4316731"/>
            </a:xfrm>
            <a:custGeom>
              <a:avLst/>
              <a:gdLst>
                <a:gd name="connsiteX0" fmla="*/ 417001 w 3971436"/>
                <a:gd name="connsiteY0" fmla="*/ 0 h 4316730"/>
                <a:gd name="connsiteX1" fmla="*/ 3554435 w 3971436"/>
                <a:gd name="connsiteY1" fmla="*/ 0 h 4316730"/>
                <a:gd name="connsiteX2" fmla="*/ 3971436 w 3971436"/>
                <a:gd name="connsiteY2" fmla="*/ 417001 h 4316730"/>
                <a:gd name="connsiteX3" fmla="*/ 3971436 w 3971436"/>
                <a:gd name="connsiteY3" fmla="*/ 4316730 h 4316730"/>
                <a:gd name="connsiteX4" fmla="*/ 3971436 w 3971436"/>
                <a:gd name="connsiteY4" fmla="*/ 4316730 h 4316730"/>
                <a:gd name="connsiteX5" fmla="*/ 0 w 3971436"/>
                <a:gd name="connsiteY5" fmla="*/ 4316730 h 4316730"/>
                <a:gd name="connsiteX6" fmla="*/ 0 w 3971436"/>
                <a:gd name="connsiteY6" fmla="*/ 4316730 h 4316730"/>
                <a:gd name="connsiteX7" fmla="*/ 0 w 3971436"/>
                <a:gd name="connsiteY7" fmla="*/ 417001 h 4316730"/>
                <a:gd name="connsiteX8" fmla="*/ 417001 w 3971436"/>
                <a:gd name="connsiteY8" fmla="*/ 0 h 43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1436" h="4316730">
                  <a:moveTo>
                    <a:pt x="3554435" y="4316730"/>
                  </a:moveTo>
                  <a:lnTo>
                    <a:pt x="417001" y="4316730"/>
                  </a:lnTo>
                  <a:cubicBezTo>
                    <a:pt x="186698" y="4316730"/>
                    <a:pt x="0" y="4130032"/>
                    <a:pt x="0" y="3899729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3971436" y="0"/>
                  </a:lnTo>
                  <a:lnTo>
                    <a:pt x="3971436" y="0"/>
                  </a:lnTo>
                  <a:lnTo>
                    <a:pt x="3971436" y="3899729"/>
                  </a:lnTo>
                  <a:cubicBezTo>
                    <a:pt x="3971436" y="4130032"/>
                    <a:pt x="3784738" y="4316730"/>
                    <a:pt x="3554435" y="431673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711" tIns="163577" rIns="285712" bIns="285711" numCol="1" spcCol="1270" anchor="t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300" kern="1200" dirty="0" smtClean="0">
                <a:solidFill>
                  <a:srgbClr val="FFFFFF"/>
                </a:solidFill>
                <a:latin typeface="Arial"/>
              </a:endParaRPr>
            </a:p>
            <a:p>
              <a:pPr lvl="0" algn="ctr" defTabSz="10223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Cần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phải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nỗ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lực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học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tập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rèn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luyện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tốt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để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cống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hiến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sức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lực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và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tri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thức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cho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đất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nước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. </a:t>
              </a:r>
            </a:p>
            <a:p>
              <a:pPr lvl="0" algn="ctr" defTabSz="10223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kern="1200" dirty="0" smtClean="0">
                <a:solidFill>
                  <a:srgbClr val="FFFFFF"/>
                </a:solidFill>
                <a:latin typeface="Arial"/>
              </a:endParaRP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300" kern="1200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207216" y="2565844"/>
              <a:ext cx="3971436" cy="2590038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000" r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7" name="Group 46"/>
          <p:cNvGrpSpPr/>
          <p:nvPr/>
        </p:nvGrpSpPr>
        <p:grpSpPr>
          <a:xfrm>
            <a:off x="6478411" y="2400300"/>
            <a:ext cx="5192782" cy="7237857"/>
            <a:chOff x="6125113" y="2400300"/>
            <a:chExt cx="5192782" cy="7237857"/>
          </a:xfrm>
        </p:grpSpPr>
        <p:sp>
          <p:nvSpPr>
            <p:cNvPr id="24" name="Freeform 23"/>
            <p:cNvSpPr/>
            <p:nvPr/>
          </p:nvSpPr>
          <p:spPr>
            <a:xfrm>
              <a:off x="6400779" y="5321426"/>
              <a:ext cx="4724421" cy="4316731"/>
            </a:xfrm>
            <a:custGeom>
              <a:avLst/>
              <a:gdLst>
                <a:gd name="connsiteX0" fmla="*/ 453257 w 4724421"/>
                <a:gd name="connsiteY0" fmla="*/ 0 h 4316730"/>
                <a:gd name="connsiteX1" fmla="*/ 4271164 w 4724421"/>
                <a:gd name="connsiteY1" fmla="*/ 0 h 4316730"/>
                <a:gd name="connsiteX2" fmla="*/ 4724421 w 4724421"/>
                <a:gd name="connsiteY2" fmla="*/ 453257 h 4316730"/>
                <a:gd name="connsiteX3" fmla="*/ 4724421 w 4724421"/>
                <a:gd name="connsiteY3" fmla="*/ 4316730 h 4316730"/>
                <a:gd name="connsiteX4" fmla="*/ 4724421 w 4724421"/>
                <a:gd name="connsiteY4" fmla="*/ 4316730 h 4316730"/>
                <a:gd name="connsiteX5" fmla="*/ 0 w 4724421"/>
                <a:gd name="connsiteY5" fmla="*/ 4316730 h 4316730"/>
                <a:gd name="connsiteX6" fmla="*/ 0 w 4724421"/>
                <a:gd name="connsiteY6" fmla="*/ 4316730 h 4316730"/>
                <a:gd name="connsiteX7" fmla="*/ 0 w 4724421"/>
                <a:gd name="connsiteY7" fmla="*/ 453257 h 4316730"/>
                <a:gd name="connsiteX8" fmla="*/ 453257 w 4724421"/>
                <a:gd name="connsiteY8" fmla="*/ 0 h 43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24421" h="4316730">
                  <a:moveTo>
                    <a:pt x="4271164" y="4316730"/>
                  </a:moveTo>
                  <a:lnTo>
                    <a:pt x="453257" y="4316730"/>
                  </a:lnTo>
                  <a:cubicBezTo>
                    <a:pt x="202930" y="4316730"/>
                    <a:pt x="0" y="4113800"/>
                    <a:pt x="0" y="3863473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4724421" y="0"/>
                  </a:lnTo>
                  <a:lnTo>
                    <a:pt x="4724421" y="0"/>
                  </a:lnTo>
                  <a:lnTo>
                    <a:pt x="4724421" y="3863473"/>
                  </a:lnTo>
                  <a:cubicBezTo>
                    <a:pt x="4724421" y="4113800"/>
                    <a:pt x="4521491" y="4316730"/>
                    <a:pt x="4271164" y="431673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303442" tIns="170689" rIns="303442" bIns="303442" numCol="1" spcCol="1270" anchor="t" anchorCtr="0">
              <a:noAutofit/>
            </a:bodyPr>
            <a:lstStyle/>
            <a:p>
              <a:pPr lvl="0" algn="ctr" defTabSz="1066800">
                <a:lnSpc>
                  <a:spcPct val="13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Đóng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góp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hết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khả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năng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của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mình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vào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công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cuộc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phát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triển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kinh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tế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xây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dựng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đất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nước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trong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thời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đại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mới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hoàn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thành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tốt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nhiệm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vụ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của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1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công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dân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chấp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hành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nghiêm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chỉnh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quy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định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pháp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luật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của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Đảng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Nhà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nước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.</a:t>
              </a:r>
            </a:p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 kern="12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125113" y="2400300"/>
              <a:ext cx="5192782" cy="2921126"/>
              <a:chOff x="6629400" y="2400300"/>
              <a:chExt cx="4419600" cy="2921126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6629400" y="2400300"/>
                <a:ext cx="4419600" cy="292112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2" name="Rounded Rectangle 41"/>
              <p:cNvSpPr/>
              <p:nvPr/>
            </p:nvSpPr>
            <p:spPr>
              <a:xfrm>
                <a:off x="6771991" y="2565844"/>
                <a:ext cx="4124609" cy="2590038"/>
              </a:xfrm>
              <a:prstGeom prst="roundRect">
                <a:avLst>
                  <a:gd name="adj" fmla="val 10000"/>
                </a:avLst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2000" b="-2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59" name="Group 58"/>
          <p:cNvGrpSpPr/>
          <p:nvPr/>
        </p:nvGrpSpPr>
        <p:grpSpPr>
          <a:xfrm>
            <a:off x="12665658" y="2434936"/>
            <a:ext cx="4174542" cy="7387812"/>
            <a:chOff x="11887200" y="2403888"/>
            <a:chExt cx="4174542" cy="7387812"/>
          </a:xfrm>
        </p:grpSpPr>
        <p:grpSp>
          <p:nvGrpSpPr>
            <p:cNvPr id="57" name="Group 56"/>
            <p:cNvGrpSpPr/>
            <p:nvPr/>
          </p:nvGrpSpPr>
          <p:grpSpPr>
            <a:xfrm>
              <a:off x="11887200" y="2403888"/>
              <a:ext cx="4174542" cy="2892012"/>
              <a:chOff x="11115533" y="1383415"/>
              <a:chExt cx="3972068" cy="3074286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1115533" y="1383415"/>
                <a:ext cx="3972068" cy="307428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5" name="Rounded Rectangle 54"/>
              <p:cNvSpPr/>
              <p:nvPr/>
            </p:nvSpPr>
            <p:spPr>
              <a:xfrm>
                <a:off x="11292840" y="1567180"/>
                <a:ext cx="3581400" cy="2682240"/>
              </a:xfrm>
              <a:prstGeom prst="roundRect">
                <a:avLst>
                  <a:gd name="adj" fmla="val 10000"/>
                </a:avLst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3000" r="-13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56" name="Freeform 55"/>
            <p:cNvSpPr/>
            <p:nvPr/>
          </p:nvSpPr>
          <p:spPr>
            <a:xfrm>
              <a:off x="12192000" y="5321299"/>
              <a:ext cx="3581400" cy="4470401"/>
            </a:xfrm>
            <a:custGeom>
              <a:avLst/>
              <a:gdLst>
                <a:gd name="connsiteX0" fmla="*/ 376047 w 3581400"/>
                <a:gd name="connsiteY0" fmla="*/ 0 h 4470400"/>
                <a:gd name="connsiteX1" fmla="*/ 3205353 w 3581400"/>
                <a:gd name="connsiteY1" fmla="*/ 0 h 4470400"/>
                <a:gd name="connsiteX2" fmla="*/ 3581400 w 3581400"/>
                <a:gd name="connsiteY2" fmla="*/ 376047 h 4470400"/>
                <a:gd name="connsiteX3" fmla="*/ 3581400 w 3581400"/>
                <a:gd name="connsiteY3" fmla="*/ 4470400 h 4470400"/>
                <a:gd name="connsiteX4" fmla="*/ 3581400 w 3581400"/>
                <a:gd name="connsiteY4" fmla="*/ 4470400 h 4470400"/>
                <a:gd name="connsiteX5" fmla="*/ 0 w 3581400"/>
                <a:gd name="connsiteY5" fmla="*/ 4470400 h 4470400"/>
                <a:gd name="connsiteX6" fmla="*/ 0 w 3581400"/>
                <a:gd name="connsiteY6" fmla="*/ 4470400 h 4470400"/>
                <a:gd name="connsiteX7" fmla="*/ 0 w 3581400"/>
                <a:gd name="connsiteY7" fmla="*/ 376047 h 4470400"/>
                <a:gd name="connsiteX8" fmla="*/ 376047 w 3581400"/>
                <a:gd name="connsiteY8" fmla="*/ 0 h 447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1400" h="4470400">
                  <a:moveTo>
                    <a:pt x="3205353" y="4470400"/>
                  </a:moveTo>
                  <a:lnTo>
                    <a:pt x="376047" y="4470400"/>
                  </a:lnTo>
                  <a:cubicBezTo>
                    <a:pt x="168362" y="4470400"/>
                    <a:pt x="0" y="4302038"/>
                    <a:pt x="0" y="4094353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3581400" y="0"/>
                  </a:lnTo>
                  <a:lnTo>
                    <a:pt x="3581400" y="0"/>
                  </a:lnTo>
                  <a:lnTo>
                    <a:pt x="3581400" y="4094353"/>
                  </a:lnTo>
                  <a:cubicBezTo>
                    <a:pt x="3581400" y="4302038"/>
                    <a:pt x="3413038" y="4470400"/>
                    <a:pt x="3205353" y="447040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388" tIns="206249" rIns="316388" bIns="316388" numCol="1" spcCol="1270" anchor="t" anchorCtr="0">
              <a:noAutofit/>
            </a:bodyPr>
            <a:lstStyle/>
            <a:p>
              <a:pPr lvl="0" algn="ctr" defTabSz="1289050">
                <a:lnSpc>
                  <a:spcPct val="13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Cảnh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giác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với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các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thế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lực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thù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địch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không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để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những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cám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dỗ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về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vật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chất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tác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động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đến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bản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thân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làm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suy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giảm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lòng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tin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vào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Đảng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Nhà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kern="1200" dirty="0" err="1" smtClean="0">
                  <a:solidFill>
                    <a:srgbClr val="FFFFFF"/>
                  </a:solidFill>
                  <a:latin typeface="Arial"/>
                </a:rPr>
                <a:t>nước</a:t>
              </a:r>
              <a:r>
                <a:rPr lang="en-US" sz="2400" kern="1200" dirty="0" smtClean="0">
                  <a:solidFill>
                    <a:srgbClr val="FFFFFF"/>
                  </a:solidFill>
                  <a:latin typeface="Arial"/>
                </a:rPr>
                <a:t>.</a:t>
              </a:r>
              <a:endParaRPr lang="en-US" sz="24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053341" y="242568"/>
            <a:ext cx="8548241" cy="120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90000"/>
                </a:solidFill>
                <a:latin typeface="Arial"/>
              </a:rPr>
              <a:t>02.Nội dung chiến lược </a:t>
            </a:r>
          </a:p>
        </p:txBody>
      </p:sp>
      <p:sp>
        <p:nvSpPr>
          <p:cNvPr id="16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15" name="Group 14"/>
          <p:cNvGrpSpPr/>
          <p:nvPr/>
        </p:nvGrpSpPr>
        <p:grpSpPr>
          <a:xfrm>
            <a:off x="685800" y="60084"/>
            <a:ext cx="16818910" cy="1415928"/>
            <a:chOff x="547839" y="60084"/>
            <a:chExt cx="16818910" cy="1415928"/>
          </a:xfrm>
        </p:grpSpPr>
        <p:grpSp>
          <p:nvGrpSpPr>
            <p:cNvPr id="4" name="Group 4"/>
            <p:cNvGrpSpPr/>
            <p:nvPr/>
          </p:nvGrpSpPr>
          <p:grpSpPr>
            <a:xfrm>
              <a:off x="2800555" y="257601"/>
              <a:ext cx="12686890" cy="1020894"/>
              <a:chOff x="0" y="0"/>
              <a:chExt cx="16915853" cy="1361192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0" y="0"/>
                <a:ext cx="16915853" cy="1361192"/>
                <a:chOff x="0" y="0"/>
                <a:chExt cx="4355225" cy="350458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4355225" cy="350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5225" h="350458">
                      <a:moveTo>
                        <a:pt x="0" y="0"/>
                      </a:moveTo>
                      <a:lnTo>
                        <a:pt x="4355225" y="0"/>
                      </a:lnTo>
                      <a:lnTo>
                        <a:pt x="4355225" y="350458"/>
                      </a:lnTo>
                      <a:lnTo>
                        <a:pt x="0" y="3504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0" y="-38100"/>
                  <a:ext cx="812800" cy="8509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8" name="TextBox 8"/>
              <p:cNvSpPr txBox="1"/>
              <p:nvPr/>
            </p:nvSpPr>
            <p:spPr>
              <a:xfrm>
                <a:off x="4419854" y="68567"/>
                <a:ext cx="9045972" cy="12117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000"/>
                  </a:lnSpc>
                  <a:spcBef>
                    <a:spcPct val="0"/>
                  </a:spcBef>
                </a:pPr>
                <a:r>
                  <a:rPr lang="en-US" sz="5000">
                    <a:solidFill>
                      <a:srgbClr val="090000"/>
                    </a:solidFill>
                    <a:latin typeface="Arial"/>
                  </a:rPr>
                  <a:t>04.Liên hệ sinh viên</a:t>
                </a:r>
              </a:p>
            </p:txBody>
          </p:sp>
        </p:grpSp>
        <p:sp>
          <p:nvSpPr>
            <p:cNvPr id="9" name="Freeform 9"/>
            <p:cNvSpPr/>
            <p:nvPr/>
          </p:nvSpPr>
          <p:spPr>
            <a:xfrm flipH="1">
              <a:off x="547839" y="60084"/>
              <a:ext cx="1461603" cy="1415928"/>
            </a:xfrm>
            <a:custGeom>
              <a:avLst/>
              <a:gdLst/>
              <a:ahLst/>
              <a:cxnLst/>
              <a:rect l="l" t="t" r="r" b="b"/>
              <a:pathLst>
                <a:path w="1461603" h="1415928">
                  <a:moveTo>
                    <a:pt x="1461603" y="0"/>
                  </a:moveTo>
                  <a:lnTo>
                    <a:pt x="0" y="0"/>
                  </a:lnTo>
                  <a:lnTo>
                    <a:pt x="0" y="1415928"/>
                  </a:lnTo>
                  <a:lnTo>
                    <a:pt x="1461603" y="1415928"/>
                  </a:lnTo>
                  <a:lnTo>
                    <a:pt x="146160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232054" y="132226"/>
              <a:ext cx="1134695" cy="1217870"/>
            </a:xfrm>
            <a:custGeom>
              <a:avLst/>
              <a:gdLst/>
              <a:ahLst/>
              <a:cxnLst/>
              <a:rect l="l" t="t" r="r" b="b"/>
              <a:pathLst>
                <a:path w="1314880" h="1421491">
                  <a:moveTo>
                    <a:pt x="0" y="0"/>
                  </a:moveTo>
                  <a:lnTo>
                    <a:pt x="1314879" y="0"/>
                  </a:lnTo>
                  <a:lnTo>
                    <a:pt x="1314879" y="1421491"/>
                  </a:lnTo>
                  <a:lnTo>
                    <a:pt x="0" y="1421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7" name="Group 46"/>
          <p:cNvGrpSpPr/>
          <p:nvPr/>
        </p:nvGrpSpPr>
        <p:grpSpPr>
          <a:xfrm>
            <a:off x="6576022" y="2313398"/>
            <a:ext cx="5755763" cy="7636788"/>
            <a:chOff x="6125113" y="2400300"/>
            <a:chExt cx="5192782" cy="7237857"/>
          </a:xfrm>
        </p:grpSpPr>
        <p:sp>
          <p:nvSpPr>
            <p:cNvPr id="24" name="Freeform 23"/>
            <p:cNvSpPr/>
            <p:nvPr/>
          </p:nvSpPr>
          <p:spPr>
            <a:xfrm>
              <a:off x="6400779" y="5321426"/>
              <a:ext cx="4724421" cy="4316731"/>
            </a:xfrm>
            <a:custGeom>
              <a:avLst/>
              <a:gdLst>
                <a:gd name="connsiteX0" fmla="*/ 453257 w 4724421"/>
                <a:gd name="connsiteY0" fmla="*/ 0 h 4316730"/>
                <a:gd name="connsiteX1" fmla="*/ 4271164 w 4724421"/>
                <a:gd name="connsiteY1" fmla="*/ 0 h 4316730"/>
                <a:gd name="connsiteX2" fmla="*/ 4724421 w 4724421"/>
                <a:gd name="connsiteY2" fmla="*/ 453257 h 4316730"/>
                <a:gd name="connsiteX3" fmla="*/ 4724421 w 4724421"/>
                <a:gd name="connsiteY3" fmla="*/ 4316730 h 4316730"/>
                <a:gd name="connsiteX4" fmla="*/ 4724421 w 4724421"/>
                <a:gd name="connsiteY4" fmla="*/ 4316730 h 4316730"/>
                <a:gd name="connsiteX5" fmla="*/ 0 w 4724421"/>
                <a:gd name="connsiteY5" fmla="*/ 4316730 h 4316730"/>
                <a:gd name="connsiteX6" fmla="*/ 0 w 4724421"/>
                <a:gd name="connsiteY6" fmla="*/ 4316730 h 4316730"/>
                <a:gd name="connsiteX7" fmla="*/ 0 w 4724421"/>
                <a:gd name="connsiteY7" fmla="*/ 453257 h 4316730"/>
                <a:gd name="connsiteX8" fmla="*/ 453257 w 4724421"/>
                <a:gd name="connsiteY8" fmla="*/ 0 h 43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24421" h="4316730">
                  <a:moveTo>
                    <a:pt x="4271164" y="4316730"/>
                  </a:moveTo>
                  <a:lnTo>
                    <a:pt x="453257" y="4316730"/>
                  </a:lnTo>
                  <a:cubicBezTo>
                    <a:pt x="202930" y="4316730"/>
                    <a:pt x="0" y="4113800"/>
                    <a:pt x="0" y="3863473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4724421" y="0"/>
                  </a:lnTo>
                  <a:lnTo>
                    <a:pt x="4724421" y="0"/>
                  </a:lnTo>
                  <a:lnTo>
                    <a:pt x="4724421" y="3863473"/>
                  </a:lnTo>
                  <a:cubicBezTo>
                    <a:pt x="4724421" y="4113800"/>
                    <a:pt x="4521491" y="4316730"/>
                    <a:pt x="4271164" y="431673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303442" tIns="170689" rIns="303442" bIns="303442" numCol="1" spcCol="1270" anchor="t" anchorCtr="0">
              <a:no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400" dirty="0" err="1" smtClean="0">
                  <a:solidFill>
                    <a:srgbClr val="FFFFFF"/>
                  </a:solidFill>
                  <a:latin typeface="Arial"/>
                </a:rPr>
                <a:t>Vận</a:t>
              </a:r>
              <a:r>
                <a:rPr lang="en-US" sz="24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động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mọi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người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chấp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hành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các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quy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định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của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pháp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luật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không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tham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gia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vào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các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tệ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nạn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xã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 smtClean="0">
                  <a:solidFill>
                    <a:srgbClr val="FFFFFF"/>
                  </a:solidFill>
                  <a:latin typeface="Arial"/>
                </a:rPr>
                <a:t>hội</a:t>
              </a:r>
              <a:r>
                <a:rPr lang="en-US" sz="2400" dirty="0" smtClean="0">
                  <a:solidFill>
                    <a:srgbClr val="FFFFFF"/>
                  </a:solidFill>
                  <a:latin typeface="Arial"/>
                </a:rPr>
                <a:t>...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2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uyên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truyền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xây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dựng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đại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đoàn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toàn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dân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vững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mạnh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thế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trận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an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ninh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nhân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dân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vững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chắc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algn="just">
                <a:lnSpc>
                  <a:spcPts val="4199"/>
                </a:lnSpc>
              </a:pPr>
              <a:endParaRPr lang="en-US" sz="2400" dirty="0">
                <a:solidFill>
                  <a:srgbClr val="FFFFFF"/>
                </a:solidFill>
                <a:latin typeface="Arial"/>
              </a:endParaRPr>
            </a:p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900" kern="12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125113" y="2400300"/>
              <a:ext cx="5192782" cy="2921126"/>
              <a:chOff x="6629400" y="2400300"/>
              <a:chExt cx="4419600" cy="2921126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6629400" y="2400300"/>
                <a:ext cx="4419600" cy="292112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2" name="Rounded Rectangle 41"/>
              <p:cNvSpPr/>
              <p:nvPr/>
            </p:nvSpPr>
            <p:spPr>
              <a:xfrm>
                <a:off x="6771991" y="2565844"/>
                <a:ext cx="4124609" cy="2590038"/>
              </a:xfrm>
              <a:prstGeom prst="roundRect">
                <a:avLst>
                  <a:gd name="adj" fmla="val 10000"/>
                </a:avLst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59" name="Group 58"/>
          <p:cNvGrpSpPr/>
          <p:nvPr/>
        </p:nvGrpSpPr>
        <p:grpSpPr>
          <a:xfrm>
            <a:off x="12960288" y="2313398"/>
            <a:ext cx="4709191" cy="7594913"/>
            <a:chOff x="11887200" y="2403888"/>
            <a:chExt cx="4174542" cy="7387812"/>
          </a:xfrm>
        </p:grpSpPr>
        <p:grpSp>
          <p:nvGrpSpPr>
            <p:cNvPr id="57" name="Group 56"/>
            <p:cNvGrpSpPr/>
            <p:nvPr/>
          </p:nvGrpSpPr>
          <p:grpSpPr>
            <a:xfrm>
              <a:off x="11887200" y="2403888"/>
              <a:ext cx="4174542" cy="2892012"/>
              <a:chOff x="11115533" y="1383415"/>
              <a:chExt cx="3972068" cy="3074286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1115533" y="1383415"/>
                <a:ext cx="3972068" cy="307428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5" name="Rounded Rectangle 54"/>
              <p:cNvSpPr/>
              <p:nvPr/>
            </p:nvSpPr>
            <p:spPr>
              <a:xfrm>
                <a:off x="11292840" y="1567180"/>
                <a:ext cx="3581400" cy="2682240"/>
              </a:xfrm>
              <a:prstGeom prst="roundRect">
                <a:avLst>
                  <a:gd name="adj" fmla="val 10000"/>
                </a:avLst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56" name="Freeform 55"/>
            <p:cNvSpPr/>
            <p:nvPr/>
          </p:nvSpPr>
          <p:spPr>
            <a:xfrm>
              <a:off x="12192000" y="5321299"/>
              <a:ext cx="3581400" cy="4470401"/>
            </a:xfrm>
            <a:custGeom>
              <a:avLst/>
              <a:gdLst>
                <a:gd name="connsiteX0" fmla="*/ 376047 w 3581400"/>
                <a:gd name="connsiteY0" fmla="*/ 0 h 4470400"/>
                <a:gd name="connsiteX1" fmla="*/ 3205353 w 3581400"/>
                <a:gd name="connsiteY1" fmla="*/ 0 h 4470400"/>
                <a:gd name="connsiteX2" fmla="*/ 3581400 w 3581400"/>
                <a:gd name="connsiteY2" fmla="*/ 376047 h 4470400"/>
                <a:gd name="connsiteX3" fmla="*/ 3581400 w 3581400"/>
                <a:gd name="connsiteY3" fmla="*/ 4470400 h 4470400"/>
                <a:gd name="connsiteX4" fmla="*/ 3581400 w 3581400"/>
                <a:gd name="connsiteY4" fmla="*/ 4470400 h 4470400"/>
                <a:gd name="connsiteX5" fmla="*/ 0 w 3581400"/>
                <a:gd name="connsiteY5" fmla="*/ 4470400 h 4470400"/>
                <a:gd name="connsiteX6" fmla="*/ 0 w 3581400"/>
                <a:gd name="connsiteY6" fmla="*/ 4470400 h 4470400"/>
                <a:gd name="connsiteX7" fmla="*/ 0 w 3581400"/>
                <a:gd name="connsiteY7" fmla="*/ 376047 h 4470400"/>
                <a:gd name="connsiteX8" fmla="*/ 376047 w 3581400"/>
                <a:gd name="connsiteY8" fmla="*/ 0 h 447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1400" h="4470400">
                  <a:moveTo>
                    <a:pt x="3205353" y="4470400"/>
                  </a:moveTo>
                  <a:lnTo>
                    <a:pt x="376047" y="4470400"/>
                  </a:lnTo>
                  <a:cubicBezTo>
                    <a:pt x="168362" y="4470400"/>
                    <a:pt x="0" y="4302038"/>
                    <a:pt x="0" y="4094353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3581400" y="0"/>
                  </a:lnTo>
                  <a:lnTo>
                    <a:pt x="3581400" y="0"/>
                  </a:lnTo>
                  <a:lnTo>
                    <a:pt x="3581400" y="4094353"/>
                  </a:lnTo>
                  <a:cubicBezTo>
                    <a:pt x="3581400" y="4302038"/>
                    <a:pt x="3413038" y="4470400"/>
                    <a:pt x="3205353" y="4470400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316388" tIns="206249" rIns="316388" bIns="316388" numCol="1" spcCol="1270" anchor="t" anchorCtr="0">
              <a:no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400" dirty="0" err="1" smtClean="0">
                  <a:solidFill>
                    <a:srgbClr val="FFFFFF"/>
                  </a:solidFill>
                  <a:latin typeface="Arial"/>
                </a:rPr>
                <a:t>Phát</a:t>
              </a:r>
              <a:r>
                <a:rPr lang="en-US" sz="24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hiện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tố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cáo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các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hiện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tượng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tiêu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cực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, vi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phạm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pháp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luật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làm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nguy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hại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đến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an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ninh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quốc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gia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và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trật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tự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an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toàn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xã</a:t>
              </a:r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</a:rPr>
                <a:t>hội</a:t>
              </a:r>
              <a:r>
                <a:rPr lang="en-US" sz="2400" dirty="0" smtClean="0">
                  <a:solidFill>
                    <a:srgbClr val="FFFFFF"/>
                  </a:solidFill>
                  <a:latin typeface="Arial"/>
                </a:rPr>
                <a:t>.</a:t>
              </a:r>
              <a:endParaRPr lang="en-US" sz="24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09356" y="2299877"/>
            <a:ext cx="5142044" cy="7608434"/>
            <a:chOff x="838201" y="2410691"/>
            <a:chExt cx="5029200" cy="7237857"/>
          </a:xfrm>
        </p:grpSpPr>
        <p:grpSp>
          <p:nvGrpSpPr>
            <p:cNvPr id="35" name="Group 34"/>
            <p:cNvGrpSpPr/>
            <p:nvPr/>
          </p:nvGrpSpPr>
          <p:grpSpPr>
            <a:xfrm>
              <a:off x="838201" y="2410691"/>
              <a:ext cx="5029200" cy="7237857"/>
              <a:chOff x="1066799" y="2400300"/>
              <a:chExt cx="4267201" cy="7237857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066799" y="2400300"/>
                <a:ext cx="4267201" cy="289560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Freeform 21"/>
              <p:cNvSpPr/>
              <p:nvPr/>
            </p:nvSpPr>
            <p:spPr>
              <a:xfrm>
                <a:off x="1295400" y="5321426"/>
                <a:ext cx="3783643" cy="4316731"/>
              </a:xfrm>
              <a:custGeom>
                <a:avLst/>
                <a:gdLst>
                  <a:gd name="connsiteX0" fmla="*/ 417001 w 3971436"/>
                  <a:gd name="connsiteY0" fmla="*/ 0 h 4316730"/>
                  <a:gd name="connsiteX1" fmla="*/ 3554435 w 3971436"/>
                  <a:gd name="connsiteY1" fmla="*/ 0 h 4316730"/>
                  <a:gd name="connsiteX2" fmla="*/ 3971436 w 3971436"/>
                  <a:gd name="connsiteY2" fmla="*/ 417001 h 4316730"/>
                  <a:gd name="connsiteX3" fmla="*/ 3971436 w 3971436"/>
                  <a:gd name="connsiteY3" fmla="*/ 4316730 h 4316730"/>
                  <a:gd name="connsiteX4" fmla="*/ 3971436 w 3971436"/>
                  <a:gd name="connsiteY4" fmla="*/ 4316730 h 4316730"/>
                  <a:gd name="connsiteX5" fmla="*/ 0 w 3971436"/>
                  <a:gd name="connsiteY5" fmla="*/ 4316730 h 4316730"/>
                  <a:gd name="connsiteX6" fmla="*/ 0 w 3971436"/>
                  <a:gd name="connsiteY6" fmla="*/ 4316730 h 4316730"/>
                  <a:gd name="connsiteX7" fmla="*/ 0 w 3971436"/>
                  <a:gd name="connsiteY7" fmla="*/ 417001 h 4316730"/>
                  <a:gd name="connsiteX8" fmla="*/ 417001 w 3971436"/>
                  <a:gd name="connsiteY8" fmla="*/ 0 h 431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71436" h="4316730">
                    <a:moveTo>
                      <a:pt x="3554435" y="4316730"/>
                    </a:moveTo>
                    <a:lnTo>
                      <a:pt x="417001" y="4316730"/>
                    </a:lnTo>
                    <a:cubicBezTo>
                      <a:pt x="186698" y="4316730"/>
                      <a:pt x="0" y="4130032"/>
                      <a:pt x="0" y="3899729"/>
                    </a:cubicBezTo>
                    <a:lnTo>
                      <a:pt x="0" y="0"/>
                    </a:lnTo>
                    <a:lnTo>
                      <a:pt x="0" y="0"/>
                    </a:lnTo>
                    <a:lnTo>
                      <a:pt x="3971436" y="0"/>
                    </a:lnTo>
                    <a:lnTo>
                      <a:pt x="3971436" y="0"/>
                    </a:lnTo>
                    <a:lnTo>
                      <a:pt x="3971436" y="3899729"/>
                    </a:lnTo>
                    <a:cubicBezTo>
                      <a:pt x="3971436" y="4130032"/>
                      <a:pt x="3784738" y="4316730"/>
                      <a:pt x="3554435" y="4316730"/>
                    </a:cubicBezTo>
                    <a:close/>
                  </a:path>
                </a:pathLst>
              </a:cu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285711" tIns="163577" rIns="285712" bIns="285711" numCol="1" spcCol="1270" anchor="t" anchorCtr="0">
                <a:noAutofit/>
              </a:bodyPr>
              <a:lstStyle/>
              <a:p>
                <a:pPr>
                  <a:lnSpc>
                    <a:spcPts val="4339"/>
                  </a:lnSpc>
                </a:pPr>
                <a:r>
                  <a:rPr lang="en-US" sz="2400" dirty="0" err="1" smtClean="0">
                    <a:solidFill>
                      <a:srgbClr val="FFFFFF"/>
                    </a:solidFill>
                    <a:latin typeface="Arial"/>
                  </a:rPr>
                  <a:t>Thường</a:t>
                </a:r>
                <a:r>
                  <a:rPr lang="en-US" sz="2400" dirty="0" smtClean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xuyên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nâng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cao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trình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độ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chuyên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môn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và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bản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lĩnh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chính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trị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,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kiên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định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với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đường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lối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xã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hội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chủ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nghĩa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,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với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lý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tưởng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của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Đảng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,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với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niềm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tin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của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nhân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Arial"/>
                  </a:rPr>
                  <a:t>dân</a:t>
                </a:r>
                <a:r>
                  <a:rPr lang="en-US" sz="2400" dirty="0">
                    <a:solidFill>
                      <a:srgbClr val="FFFFFF"/>
                    </a:solidFill>
                    <a:latin typeface="Arial"/>
                  </a:rPr>
                  <a:t>. </a:t>
                </a:r>
              </a:p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300" kern="1200" dirty="0"/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990599" y="2607806"/>
              <a:ext cx="4697739" cy="2523210"/>
            </a:xfrm>
            <a:prstGeom prst="round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958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72828"/>
            <a:ext cx="18288000" cy="104802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9" name="Group 8"/>
          <p:cNvGrpSpPr/>
          <p:nvPr/>
        </p:nvGrpSpPr>
        <p:grpSpPr>
          <a:xfrm>
            <a:off x="609600" y="3162300"/>
            <a:ext cx="2819400" cy="4267200"/>
            <a:chOff x="914400" y="1562100"/>
            <a:chExt cx="2819400" cy="4267200"/>
          </a:xfrm>
        </p:grpSpPr>
        <p:sp>
          <p:nvSpPr>
            <p:cNvPr id="3" name="Rectangle 2"/>
            <p:cNvSpPr/>
            <p:nvPr/>
          </p:nvSpPr>
          <p:spPr>
            <a:xfrm>
              <a:off x="914400" y="2400300"/>
              <a:ext cx="2819400" cy="34290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dirty="0" err="1" smtClean="0">
                  <a:solidFill>
                    <a:schemeClr val="bg1"/>
                  </a:solidFill>
                  <a:latin typeface="Arial"/>
                </a:rPr>
                <a:t>Quá</a:t>
              </a:r>
              <a:r>
                <a:rPr lang="en-US" sz="2800" dirty="0" smtClean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trình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chỉ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đạo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thực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hiện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giữ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vững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QPAN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của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Đảng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Cộng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sản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Arial"/>
                </a:rPr>
                <a:t>Việt</a:t>
              </a:r>
              <a:r>
                <a:rPr lang="en-US" sz="2800" dirty="0">
                  <a:solidFill>
                    <a:schemeClr val="bg1"/>
                  </a:solidFill>
                  <a:latin typeface="Arial"/>
                </a:rPr>
                <a:t> Nam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Freeform 12"/>
            <p:cNvSpPr/>
            <p:nvPr/>
          </p:nvSpPr>
          <p:spPr>
            <a:xfrm>
              <a:off x="1394447" y="1562100"/>
              <a:ext cx="1653553" cy="990600"/>
            </a:xfrm>
            <a:custGeom>
              <a:avLst/>
              <a:gdLst/>
              <a:ahLst/>
              <a:cxnLst/>
              <a:rect l="l" t="t" r="r" b="b"/>
              <a:pathLst>
                <a:path w="2885474" h="2867439">
                  <a:moveTo>
                    <a:pt x="0" y="0"/>
                  </a:moveTo>
                  <a:lnTo>
                    <a:pt x="2885473" y="0"/>
                  </a:lnTo>
                  <a:lnTo>
                    <a:pt x="2885473" y="2867439"/>
                  </a:lnTo>
                  <a:lnTo>
                    <a:pt x="0" y="2867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3429000" y="1828800"/>
            <a:ext cx="1524000" cy="3886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953000" y="1219200"/>
            <a:ext cx="28194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Tầm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quan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trọng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QPAN</a:t>
            </a:r>
            <a:endParaRPr lang="en-US" sz="24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17" name="Straight Arrow Connector 16"/>
          <p:cNvCxnSpPr>
            <a:stCxn id="12" idx="3"/>
            <a:endCxn id="21" idx="1"/>
          </p:cNvCxnSpPr>
          <p:nvPr/>
        </p:nvCxnSpPr>
        <p:spPr>
          <a:xfrm flipV="1">
            <a:off x="7772400" y="933450"/>
            <a:ext cx="1524000" cy="895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296400" y="419100"/>
            <a:ext cx="289560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niện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QPAN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>
            <a:stCxn id="12" idx="3"/>
            <a:endCxn id="31" idx="1"/>
          </p:cNvCxnSpPr>
          <p:nvPr/>
        </p:nvCxnSpPr>
        <p:spPr>
          <a:xfrm>
            <a:off x="7772400" y="1828800"/>
            <a:ext cx="1785504" cy="514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557904" y="1828800"/>
            <a:ext cx="4386695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QPAN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/>
          <p:cNvCxnSpPr>
            <a:stCxn id="3" idx="3"/>
            <a:endCxn id="39" idx="1"/>
          </p:cNvCxnSpPr>
          <p:nvPr/>
        </p:nvCxnSpPr>
        <p:spPr>
          <a:xfrm flipV="1">
            <a:off x="3429000" y="4678153"/>
            <a:ext cx="1638300" cy="1036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067300" y="4068553"/>
            <a:ext cx="37719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 err="1">
                <a:solidFill>
                  <a:schemeClr val="bg1"/>
                </a:solidFill>
                <a:latin typeface="Arial"/>
              </a:rPr>
              <a:t>Quá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trình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lãnh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đạo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giữ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vững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QPAN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Đảng</a:t>
            </a:r>
            <a:endParaRPr lang="en-US" sz="24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44" name="Straight Arrow Connector 43"/>
          <p:cNvCxnSpPr>
            <a:stCxn id="39" idx="3"/>
            <a:endCxn id="45" idx="1"/>
          </p:cNvCxnSpPr>
          <p:nvPr/>
        </p:nvCxnSpPr>
        <p:spPr>
          <a:xfrm flipV="1">
            <a:off x="8839200" y="4152900"/>
            <a:ext cx="1295400" cy="52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0134600" y="3619500"/>
            <a:ext cx="7620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2400" dirty="0" err="1">
                <a:solidFill>
                  <a:schemeClr val="bg1"/>
                </a:solidFill>
                <a:latin typeface="Arial"/>
              </a:rPr>
              <a:t>Chủ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chương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lãnh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đạo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Đảng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gồm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5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chủ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trương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) </a:t>
            </a:r>
            <a:endParaRPr lang="en-US" sz="24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47" name="Straight Arrow Connector 46"/>
          <p:cNvCxnSpPr>
            <a:stCxn id="39" idx="3"/>
            <a:endCxn id="48" idx="1"/>
          </p:cNvCxnSpPr>
          <p:nvPr/>
        </p:nvCxnSpPr>
        <p:spPr>
          <a:xfrm>
            <a:off x="8839200" y="4678153"/>
            <a:ext cx="1375064" cy="1074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214264" y="5067300"/>
            <a:ext cx="7540336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bg1"/>
                </a:solidFill>
                <a:latin typeface="Arial"/>
              </a:rPr>
              <a:t>Quá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trình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chỉ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đạo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thực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hiện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thông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qua 8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đại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hội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từ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đại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hội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VI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đến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đại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hội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XIII)</a:t>
            </a:r>
            <a:endParaRPr lang="en-US" sz="24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78" name="Straight Arrow Connector 77"/>
          <p:cNvCxnSpPr>
            <a:stCxn id="3" idx="3"/>
            <a:endCxn id="79" idx="1"/>
          </p:cNvCxnSpPr>
          <p:nvPr/>
        </p:nvCxnSpPr>
        <p:spPr>
          <a:xfrm>
            <a:off x="3429000" y="5715000"/>
            <a:ext cx="1638300" cy="17335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067300" y="6838951"/>
            <a:ext cx="37719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040"/>
              </a:lnSpc>
            </a:pPr>
            <a:r>
              <a:rPr lang="en-US" sz="2400" dirty="0" err="1">
                <a:solidFill>
                  <a:schemeClr val="bg1"/>
                </a:solidFill>
                <a:latin typeface="Arial"/>
              </a:rPr>
              <a:t>Kết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quả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thực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hiện</a:t>
            </a:r>
            <a:endParaRPr lang="en-US" sz="24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81" name="Straight Arrow Connector 80"/>
          <p:cNvCxnSpPr>
            <a:stCxn id="3" idx="3"/>
            <a:endCxn id="82" idx="1"/>
          </p:cNvCxnSpPr>
          <p:nvPr/>
        </p:nvCxnSpPr>
        <p:spPr>
          <a:xfrm>
            <a:off x="3429000" y="5715000"/>
            <a:ext cx="1638300" cy="374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067300" y="8999749"/>
            <a:ext cx="3771900" cy="917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Liên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sinh</a:t>
            </a:r>
            <a:r>
              <a:rPr lang="en-US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/>
              </a:rPr>
              <a:t>viên</a:t>
            </a:r>
            <a:endParaRPr lang="en-US" sz="24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87" name="Straight Arrow Connector 86"/>
          <p:cNvCxnSpPr>
            <a:stCxn id="79" idx="3"/>
            <a:endCxn id="88" idx="1"/>
          </p:cNvCxnSpPr>
          <p:nvPr/>
        </p:nvCxnSpPr>
        <p:spPr>
          <a:xfrm flipV="1">
            <a:off x="8839200" y="7374475"/>
            <a:ext cx="1638300" cy="74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0477500" y="6917275"/>
            <a:ext cx="18253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Thành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tựu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endParaRPr lang="en-US" sz="2400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2" name="Straight Arrow Connector 91"/>
          <p:cNvCxnSpPr>
            <a:stCxn id="79" idx="3"/>
            <a:endCxn id="93" idx="1"/>
          </p:cNvCxnSpPr>
          <p:nvPr/>
        </p:nvCxnSpPr>
        <p:spPr>
          <a:xfrm>
            <a:off x="8839200" y="7448551"/>
            <a:ext cx="1638300" cy="1261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0477500" y="8252953"/>
            <a:ext cx="182533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Hạn</a:t>
            </a:r>
            <a:r>
              <a:rPr lang="en-US" sz="2400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</a:rPr>
              <a:t>chế</a:t>
            </a:r>
            <a:endParaRPr lang="en-US" sz="24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528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8696" b="-6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03694" y="3862226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7"/>
                </a:lnTo>
                <a:lnTo>
                  <a:pt x="0" y="2061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154091"/>
            <a:ext cx="16230600" cy="5477828"/>
          </a:xfrm>
          <a:custGeom>
            <a:avLst/>
            <a:gdLst/>
            <a:ahLst/>
            <a:cxnLst/>
            <a:rect l="l" t="t" r="r" b="b"/>
            <a:pathLst>
              <a:path w="16230600" h="5477828">
                <a:moveTo>
                  <a:pt x="0" y="0"/>
                </a:moveTo>
                <a:lnTo>
                  <a:pt x="16230600" y="0"/>
                </a:lnTo>
                <a:lnTo>
                  <a:pt x="16230600" y="5477827"/>
                </a:lnTo>
                <a:lnTo>
                  <a:pt x="0" y="5477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53341" y="242568"/>
            <a:ext cx="8548241" cy="120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90000"/>
                </a:solidFill>
                <a:latin typeface="Arial"/>
              </a:rPr>
              <a:t>02.Nội dung chiến lược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73154">
            <a:off x="1919730" y="3720663"/>
            <a:ext cx="3916322" cy="1766249"/>
            <a:chOff x="0" y="0"/>
            <a:chExt cx="1557617" cy="7024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7617" cy="702480"/>
            </a:xfrm>
            <a:custGeom>
              <a:avLst/>
              <a:gdLst/>
              <a:ahLst/>
              <a:cxnLst/>
              <a:rect l="l" t="t" r="r" b="b"/>
              <a:pathLst>
                <a:path w="1557617" h="702480">
                  <a:moveTo>
                    <a:pt x="0" y="0"/>
                  </a:moveTo>
                  <a:lnTo>
                    <a:pt x="1557617" y="0"/>
                  </a:lnTo>
                  <a:lnTo>
                    <a:pt x="1557617" y="702480"/>
                  </a:lnTo>
                  <a:lnTo>
                    <a:pt x="0" y="702480"/>
                  </a:lnTo>
                  <a:close/>
                </a:path>
              </a:pathLst>
            </a:custGeom>
            <a:solidFill>
              <a:srgbClr val="92FD7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14746" y="6222983"/>
            <a:ext cx="4379776" cy="525573"/>
          </a:xfrm>
          <a:custGeom>
            <a:avLst/>
            <a:gdLst/>
            <a:ahLst/>
            <a:cxnLst/>
            <a:rect l="l" t="t" r="r" b="b"/>
            <a:pathLst>
              <a:path w="4379776" h="525573">
                <a:moveTo>
                  <a:pt x="0" y="0"/>
                </a:moveTo>
                <a:lnTo>
                  <a:pt x="4379776" y="0"/>
                </a:lnTo>
                <a:lnTo>
                  <a:pt x="4379776" y="525573"/>
                </a:lnTo>
                <a:lnTo>
                  <a:pt x="0" y="525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75516" y="252232"/>
            <a:ext cx="1365320" cy="1196516"/>
          </a:xfrm>
          <a:custGeom>
            <a:avLst/>
            <a:gdLst/>
            <a:ahLst/>
            <a:cxnLst/>
            <a:rect l="l" t="t" r="r" b="b"/>
            <a:pathLst>
              <a:path w="1365320" h="1196516">
                <a:moveTo>
                  <a:pt x="0" y="0"/>
                </a:moveTo>
                <a:lnTo>
                  <a:pt x="1365320" y="0"/>
                </a:lnTo>
                <a:lnTo>
                  <a:pt x="1365320" y="1196516"/>
                </a:lnTo>
                <a:lnTo>
                  <a:pt x="0" y="1196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1496">
            <a:off x="7011210" y="1018013"/>
            <a:ext cx="10598195" cy="8092100"/>
          </a:xfrm>
          <a:custGeom>
            <a:avLst/>
            <a:gdLst/>
            <a:ahLst/>
            <a:cxnLst/>
            <a:rect l="l" t="t" r="r" b="b"/>
            <a:pathLst>
              <a:path w="9934498" h="8092100">
                <a:moveTo>
                  <a:pt x="0" y="0"/>
                </a:moveTo>
                <a:lnTo>
                  <a:pt x="9934498" y="0"/>
                </a:lnTo>
                <a:lnTo>
                  <a:pt x="9934498" y="8092101"/>
                </a:lnTo>
                <a:lnTo>
                  <a:pt x="0" y="809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714505" y="7655483"/>
            <a:ext cx="3437458" cy="2481220"/>
          </a:xfrm>
          <a:custGeom>
            <a:avLst/>
            <a:gdLst/>
            <a:ahLst/>
            <a:cxnLst/>
            <a:rect l="l" t="t" r="r" b="b"/>
            <a:pathLst>
              <a:path w="3437458" h="2481220">
                <a:moveTo>
                  <a:pt x="0" y="0"/>
                </a:moveTo>
                <a:lnTo>
                  <a:pt x="3437458" y="0"/>
                </a:lnTo>
                <a:lnTo>
                  <a:pt x="3437458" y="2481220"/>
                </a:lnTo>
                <a:lnTo>
                  <a:pt x="0" y="24812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37984" y="1778466"/>
            <a:ext cx="2916364" cy="4114800"/>
          </a:xfrm>
          <a:custGeom>
            <a:avLst/>
            <a:gdLst/>
            <a:ahLst/>
            <a:cxnLst/>
            <a:rect l="l" t="t" r="r" b="b"/>
            <a:pathLst>
              <a:path w="2916364" h="4114800">
                <a:moveTo>
                  <a:pt x="0" y="0"/>
                </a:moveTo>
                <a:lnTo>
                  <a:pt x="2916365" y="0"/>
                </a:lnTo>
                <a:lnTo>
                  <a:pt x="2916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73154">
            <a:off x="2026786" y="4384595"/>
            <a:ext cx="3588877" cy="74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b="1" dirty="0" err="1">
                <a:solidFill>
                  <a:srgbClr val="090000"/>
                </a:solidFill>
                <a:latin typeface="Arial "/>
              </a:rPr>
              <a:t>Chủ</a:t>
            </a:r>
            <a:r>
              <a:rPr lang="en-US" sz="6999" b="1" dirty="0">
                <a:solidFill>
                  <a:srgbClr val="090000"/>
                </a:solidFill>
                <a:latin typeface="Arial "/>
              </a:rPr>
              <a:t> </a:t>
            </a:r>
            <a:r>
              <a:rPr lang="en-US" sz="6999" b="1" dirty="0" err="1">
                <a:solidFill>
                  <a:srgbClr val="090000"/>
                </a:solidFill>
                <a:latin typeface="Arial "/>
              </a:rPr>
              <a:t>Đề</a:t>
            </a:r>
            <a:endParaRPr lang="en-US" sz="6999" b="1" dirty="0">
              <a:solidFill>
                <a:srgbClr val="090000"/>
              </a:solidFill>
              <a:latin typeface="Arial "/>
            </a:endParaRPr>
          </a:p>
        </p:txBody>
      </p:sp>
      <p:sp>
        <p:nvSpPr>
          <p:cNvPr id="12" name="TextBox 12"/>
          <p:cNvSpPr txBox="1"/>
          <p:nvPr/>
        </p:nvSpPr>
        <p:spPr>
          <a:xfrm rot="84699">
            <a:off x="8089450" y="1289570"/>
            <a:ext cx="8893346" cy="7091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43"/>
              </a:lnSpc>
            </a:pPr>
            <a:r>
              <a:rPr lang="en-US" sz="4700" dirty="0">
                <a:solidFill>
                  <a:srgbClr val="000000"/>
                </a:solidFill>
                <a:latin typeface="Arial"/>
              </a:rPr>
              <a:t>-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Phân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tích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chủ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trương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quá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trình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chỉ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đạo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thực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hiện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giữ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vững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QPAN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Đảng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Cộng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sản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Việt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Nam?</a:t>
            </a:r>
          </a:p>
          <a:p>
            <a:pPr>
              <a:lnSpc>
                <a:spcPts val="7943"/>
              </a:lnSpc>
            </a:pPr>
            <a:r>
              <a:rPr lang="en-US" sz="4700" dirty="0" smtClean="0">
                <a:solidFill>
                  <a:srgbClr val="000000"/>
                </a:solidFill>
                <a:latin typeface="Arial"/>
              </a:rPr>
              <a:t>- </a:t>
            </a:r>
            <a:r>
              <a:rPr lang="en-US" sz="4700" dirty="0" err="1" smtClean="0">
                <a:solidFill>
                  <a:srgbClr val="000000"/>
                </a:solidFill>
                <a:latin typeface="Arial"/>
              </a:rPr>
              <a:t>Liên</a:t>
            </a:r>
            <a:r>
              <a:rPr lang="en-US" sz="470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trách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nhiệm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nhóm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sinh</a:t>
            </a:r>
            <a:r>
              <a:rPr lang="en-US" sz="47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700" dirty="0" err="1">
                <a:solidFill>
                  <a:srgbClr val="000000"/>
                </a:solidFill>
                <a:latin typeface="Arial"/>
              </a:rPr>
              <a:t>viên</a:t>
            </a:r>
            <a:endParaRPr lang="en-US" sz="47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7943"/>
              </a:lnSpc>
            </a:pPr>
            <a:endParaRPr lang="en-US" sz="4700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12041" y="834274"/>
            <a:ext cx="8807531" cy="1486451"/>
            <a:chOff x="0" y="0"/>
            <a:chExt cx="3160986" cy="5334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60986" cy="533481"/>
            </a:xfrm>
            <a:custGeom>
              <a:avLst/>
              <a:gdLst/>
              <a:ahLst/>
              <a:cxnLst/>
              <a:rect l="l" t="t" r="r" b="b"/>
              <a:pathLst>
                <a:path w="3160986" h="533481">
                  <a:moveTo>
                    <a:pt x="0" y="0"/>
                  </a:moveTo>
                  <a:lnTo>
                    <a:pt x="3160986" y="0"/>
                  </a:lnTo>
                  <a:lnTo>
                    <a:pt x="3160986" y="533481"/>
                  </a:lnTo>
                  <a:lnTo>
                    <a:pt x="0" y="5334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53504" y="1474689"/>
            <a:ext cx="7420142" cy="62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7100" b="1" dirty="0" err="1">
                <a:solidFill>
                  <a:srgbClr val="090000"/>
                </a:solidFill>
                <a:latin typeface="Arial "/>
              </a:rPr>
              <a:t>Nội</a:t>
            </a:r>
            <a:r>
              <a:rPr lang="en-US" sz="7100" b="1" dirty="0">
                <a:solidFill>
                  <a:srgbClr val="090000"/>
                </a:solidFill>
                <a:latin typeface="Arial "/>
              </a:rPr>
              <a:t> dung</a:t>
            </a:r>
          </a:p>
        </p:txBody>
      </p:sp>
      <p:sp>
        <p:nvSpPr>
          <p:cNvPr id="9" name="Freeform 9"/>
          <p:cNvSpPr/>
          <p:nvPr/>
        </p:nvSpPr>
        <p:spPr>
          <a:xfrm>
            <a:off x="15690572" y="2382737"/>
            <a:ext cx="526428" cy="605722"/>
          </a:xfrm>
          <a:custGeom>
            <a:avLst/>
            <a:gdLst/>
            <a:ahLst/>
            <a:cxnLst/>
            <a:rect l="l" t="t" r="r" b="b"/>
            <a:pathLst>
              <a:path w="526428" h="605722">
                <a:moveTo>
                  <a:pt x="0" y="0"/>
                </a:moveTo>
                <a:lnTo>
                  <a:pt x="526427" y="0"/>
                </a:lnTo>
                <a:lnTo>
                  <a:pt x="526427" y="605722"/>
                </a:lnTo>
                <a:lnTo>
                  <a:pt x="0" y="605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8667" y="2532653"/>
            <a:ext cx="724015" cy="833071"/>
          </a:xfrm>
          <a:custGeom>
            <a:avLst/>
            <a:gdLst/>
            <a:ahLst/>
            <a:cxnLst/>
            <a:rect l="l" t="t" r="r" b="b"/>
            <a:pathLst>
              <a:path w="724015" h="833071">
                <a:moveTo>
                  <a:pt x="0" y="0"/>
                </a:moveTo>
                <a:lnTo>
                  <a:pt x="724014" y="0"/>
                </a:lnTo>
                <a:lnTo>
                  <a:pt x="724014" y="833072"/>
                </a:lnTo>
                <a:lnTo>
                  <a:pt x="0" y="833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35294" y="783029"/>
            <a:ext cx="1314880" cy="1421491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712" y="8758590"/>
            <a:ext cx="1257969" cy="1278749"/>
          </a:xfrm>
          <a:custGeom>
            <a:avLst/>
            <a:gdLst/>
            <a:ahLst/>
            <a:cxnLst/>
            <a:rect l="l" t="t" r="r" b="b"/>
            <a:pathLst>
              <a:path w="1257969" h="1278749">
                <a:moveTo>
                  <a:pt x="0" y="0"/>
                </a:moveTo>
                <a:lnTo>
                  <a:pt x="1257969" y="0"/>
                </a:lnTo>
                <a:lnTo>
                  <a:pt x="1257969" y="1278748"/>
                </a:lnTo>
                <a:lnTo>
                  <a:pt x="0" y="12787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45386" y="3456572"/>
            <a:ext cx="7603369" cy="2405430"/>
            <a:chOff x="28470" y="92402"/>
            <a:chExt cx="10137826" cy="3207241"/>
          </a:xfrm>
        </p:grpSpPr>
        <p:sp>
          <p:nvSpPr>
            <p:cNvPr id="14" name="Freeform 14"/>
            <p:cNvSpPr/>
            <p:nvPr/>
          </p:nvSpPr>
          <p:spPr>
            <a:xfrm rot="62852">
              <a:off x="28470" y="92402"/>
              <a:ext cx="10137826" cy="3207241"/>
            </a:xfrm>
            <a:custGeom>
              <a:avLst/>
              <a:gdLst/>
              <a:ahLst/>
              <a:cxnLst/>
              <a:rect l="l" t="t" r="r" b="b"/>
              <a:pathLst>
                <a:path w="10137826" h="3207240">
                  <a:moveTo>
                    <a:pt x="0" y="0"/>
                  </a:moveTo>
                  <a:lnTo>
                    <a:pt x="10137826" y="0"/>
                  </a:lnTo>
                  <a:lnTo>
                    <a:pt x="10137826" y="3207239"/>
                  </a:lnTo>
                  <a:lnTo>
                    <a:pt x="0" y="3207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578823" y="997766"/>
              <a:ext cx="8270442" cy="1722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01.Tầm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quan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trọng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của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QPAN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090000"/>
                </a:solidFill>
                <a:latin typeface="Arial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82874" y="3314092"/>
            <a:ext cx="7646075" cy="2544032"/>
            <a:chOff x="0" y="0"/>
            <a:chExt cx="10194767" cy="3392043"/>
          </a:xfrm>
        </p:grpSpPr>
        <p:sp>
          <p:nvSpPr>
            <p:cNvPr id="17" name="Freeform 17"/>
            <p:cNvSpPr/>
            <p:nvPr/>
          </p:nvSpPr>
          <p:spPr>
            <a:xfrm rot="62852">
              <a:off x="28470" y="92402"/>
              <a:ext cx="10137826" cy="3207240"/>
            </a:xfrm>
            <a:custGeom>
              <a:avLst/>
              <a:gdLst/>
              <a:ahLst/>
              <a:cxnLst/>
              <a:rect l="l" t="t" r="r" b="b"/>
              <a:pathLst>
                <a:path w="10137826" h="3207240">
                  <a:moveTo>
                    <a:pt x="0" y="0"/>
                  </a:moveTo>
                  <a:lnTo>
                    <a:pt x="10137826" y="0"/>
                  </a:lnTo>
                  <a:lnTo>
                    <a:pt x="10137826" y="3207239"/>
                  </a:lnTo>
                  <a:lnTo>
                    <a:pt x="0" y="3207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578824" y="594433"/>
              <a:ext cx="8270442" cy="2573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02.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Quá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trình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lãnh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đạo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giữ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vững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QPAN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của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Đảng</a:t>
              </a:r>
              <a:endParaRPr lang="en-US" sz="3600" dirty="0">
                <a:solidFill>
                  <a:srgbClr val="090000"/>
                </a:solidFill>
                <a:latin typeface="Arial"/>
              </a:endParaRP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090000"/>
                </a:solidFill>
                <a:latin typeface="Arial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02681" y="6431586"/>
            <a:ext cx="7646075" cy="2678565"/>
            <a:chOff x="0" y="0"/>
            <a:chExt cx="10194767" cy="3571421"/>
          </a:xfrm>
        </p:grpSpPr>
        <p:sp>
          <p:nvSpPr>
            <p:cNvPr id="20" name="Freeform 20"/>
            <p:cNvSpPr/>
            <p:nvPr/>
          </p:nvSpPr>
          <p:spPr>
            <a:xfrm rot="62852">
              <a:off x="28470" y="92402"/>
              <a:ext cx="10137826" cy="3207240"/>
            </a:xfrm>
            <a:custGeom>
              <a:avLst/>
              <a:gdLst/>
              <a:ahLst/>
              <a:cxnLst/>
              <a:rect l="l" t="t" r="r" b="b"/>
              <a:pathLst>
                <a:path w="10137826" h="3207240">
                  <a:moveTo>
                    <a:pt x="0" y="0"/>
                  </a:moveTo>
                  <a:lnTo>
                    <a:pt x="10137826" y="0"/>
                  </a:lnTo>
                  <a:lnTo>
                    <a:pt x="10137826" y="3207239"/>
                  </a:lnTo>
                  <a:lnTo>
                    <a:pt x="0" y="3207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578824" y="997766"/>
              <a:ext cx="8270442" cy="2573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03.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Kết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quả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thực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hiện</a:t>
              </a:r>
              <a:endParaRPr lang="en-US" sz="3600" dirty="0">
                <a:solidFill>
                  <a:srgbClr val="090000"/>
                </a:solidFill>
                <a:latin typeface="Arial"/>
              </a:endParaRPr>
            </a:p>
            <a:p>
              <a:pPr algn="ctr">
                <a:lnSpc>
                  <a:spcPts val="5040"/>
                </a:lnSpc>
              </a:pPr>
              <a:endParaRPr lang="en-US" sz="3600" dirty="0">
                <a:solidFill>
                  <a:srgbClr val="090000"/>
                </a:solidFill>
                <a:latin typeface="Arial"/>
              </a:endParaRP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090000"/>
                </a:solidFill>
                <a:latin typeface="Arial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34577" y="6283859"/>
            <a:ext cx="7603369" cy="2405430"/>
            <a:chOff x="28470" y="92402"/>
            <a:chExt cx="10137826" cy="3207240"/>
          </a:xfrm>
        </p:grpSpPr>
        <p:sp>
          <p:nvSpPr>
            <p:cNvPr id="23" name="Freeform 23"/>
            <p:cNvSpPr/>
            <p:nvPr/>
          </p:nvSpPr>
          <p:spPr>
            <a:xfrm rot="62852">
              <a:off x="28470" y="92402"/>
              <a:ext cx="10137826" cy="3207240"/>
            </a:xfrm>
            <a:custGeom>
              <a:avLst/>
              <a:gdLst/>
              <a:ahLst/>
              <a:cxnLst/>
              <a:rect l="l" t="t" r="r" b="b"/>
              <a:pathLst>
                <a:path w="10137826" h="3207240">
                  <a:moveTo>
                    <a:pt x="0" y="0"/>
                  </a:moveTo>
                  <a:lnTo>
                    <a:pt x="10137826" y="0"/>
                  </a:lnTo>
                  <a:lnTo>
                    <a:pt x="10137826" y="3207239"/>
                  </a:lnTo>
                  <a:lnTo>
                    <a:pt x="0" y="3207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578825" y="997765"/>
              <a:ext cx="8270442" cy="1722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04.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Liên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hệ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sinh</a:t>
              </a:r>
              <a:r>
                <a:rPr lang="en-US" sz="36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3600" dirty="0" err="1">
                  <a:solidFill>
                    <a:srgbClr val="090000"/>
                  </a:solidFill>
                  <a:latin typeface="Arial"/>
                </a:rPr>
                <a:t>viên</a:t>
              </a:r>
              <a:endParaRPr lang="en-US" sz="3600" dirty="0">
                <a:solidFill>
                  <a:srgbClr val="090000"/>
                </a:solidFill>
                <a:latin typeface="Arial"/>
              </a:endParaRP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090000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7105984"/>
            <a:ext cx="1175924" cy="1427723"/>
          </a:xfrm>
          <a:custGeom>
            <a:avLst/>
            <a:gdLst/>
            <a:ahLst/>
            <a:cxnLst/>
            <a:rect l="l" t="t" r="r" b="b"/>
            <a:pathLst>
              <a:path w="1175924" h="1427723">
                <a:moveTo>
                  <a:pt x="0" y="0"/>
                </a:moveTo>
                <a:lnTo>
                  <a:pt x="1175924" y="0"/>
                </a:lnTo>
                <a:lnTo>
                  <a:pt x="1175924" y="1427723"/>
                </a:lnTo>
                <a:lnTo>
                  <a:pt x="0" y="1427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14677">
            <a:off x="8521910" y="1577744"/>
            <a:ext cx="704808" cy="835441"/>
          </a:xfrm>
          <a:custGeom>
            <a:avLst/>
            <a:gdLst/>
            <a:ahLst/>
            <a:cxnLst/>
            <a:rect l="l" t="t" r="r" b="b"/>
            <a:pathLst>
              <a:path w="704808" h="835441">
                <a:moveTo>
                  <a:pt x="0" y="0"/>
                </a:moveTo>
                <a:lnTo>
                  <a:pt x="704808" y="0"/>
                </a:lnTo>
                <a:lnTo>
                  <a:pt x="704808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991094" y="-1824748"/>
            <a:ext cx="5592049" cy="5093848"/>
          </a:xfrm>
          <a:custGeom>
            <a:avLst/>
            <a:gdLst/>
            <a:ahLst/>
            <a:cxnLst/>
            <a:rect l="l" t="t" r="r" b="b"/>
            <a:pathLst>
              <a:path w="5592049" h="5093848">
                <a:moveTo>
                  <a:pt x="5592049" y="0"/>
                </a:moveTo>
                <a:lnTo>
                  <a:pt x="0" y="0"/>
                </a:lnTo>
                <a:lnTo>
                  <a:pt x="0" y="5093849"/>
                </a:lnTo>
                <a:lnTo>
                  <a:pt x="5592049" y="5093849"/>
                </a:lnTo>
                <a:lnTo>
                  <a:pt x="559204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61550" y="3655689"/>
            <a:ext cx="9406830" cy="148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799">
                <a:solidFill>
                  <a:srgbClr val="090000"/>
                </a:solidFill>
                <a:latin typeface="Arial"/>
              </a:rPr>
              <a:t>01.Hoàn cảnh lịch sử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912842" y="2696775"/>
            <a:ext cx="13504890" cy="4493400"/>
            <a:chOff x="0" y="0"/>
            <a:chExt cx="18006520" cy="5991201"/>
          </a:xfrm>
        </p:grpSpPr>
        <p:sp>
          <p:nvSpPr>
            <p:cNvPr id="8" name="Freeform 8"/>
            <p:cNvSpPr/>
            <p:nvPr/>
          </p:nvSpPr>
          <p:spPr>
            <a:xfrm rot="62852">
              <a:off x="50286" y="163205"/>
              <a:ext cx="17905949" cy="5664791"/>
            </a:xfrm>
            <a:custGeom>
              <a:avLst/>
              <a:gdLst/>
              <a:ahLst/>
              <a:cxnLst/>
              <a:rect l="l" t="t" r="r" b="b"/>
              <a:pathLst>
                <a:path w="17905949" h="5664791">
                  <a:moveTo>
                    <a:pt x="0" y="0"/>
                  </a:moveTo>
                  <a:lnTo>
                    <a:pt x="17905948" y="0"/>
                  </a:lnTo>
                  <a:lnTo>
                    <a:pt x="17905948" y="5664791"/>
                  </a:lnTo>
                  <a:lnTo>
                    <a:pt x="0" y="5664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022349" y="1767008"/>
              <a:ext cx="14607680" cy="3038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01"/>
                </a:lnSpc>
              </a:pPr>
              <a:r>
                <a:rPr lang="en-US" sz="6358" dirty="0">
                  <a:solidFill>
                    <a:srgbClr val="090000"/>
                  </a:solidFill>
                  <a:latin typeface="Arial"/>
                </a:rPr>
                <a:t>01.Tầm </a:t>
              </a:r>
              <a:r>
                <a:rPr lang="en-US" sz="6358" dirty="0" err="1">
                  <a:solidFill>
                    <a:srgbClr val="090000"/>
                  </a:solidFill>
                  <a:latin typeface="Arial"/>
                </a:rPr>
                <a:t>quan</a:t>
              </a:r>
              <a:r>
                <a:rPr lang="en-US" sz="6358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6358" dirty="0" err="1">
                  <a:solidFill>
                    <a:srgbClr val="090000"/>
                  </a:solidFill>
                  <a:latin typeface="Arial"/>
                </a:rPr>
                <a:t>trọng</a:t>
              </a:r>
              <a:r>
                <a:rPr lang="en-US" sz="6358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6358" dirty="0" err="1">
                  <a:solidFill>
                    <a:srgbClr val="090000"/>
                  </a:solidFill>
                  <a:latin typeface="Arial"/>
                </a:rPr>
                <a:t>của</a:t>
              </a:r>
              <a:r>
                <a:rPr lang="en-US" sz="6358" dirty="0">
                  <a:solidFill>
                    <a:srgbClr val="090000"/>
                  </a:solidFill>
                  <a:latin typeface="Arial"/>
                </a:rPr>
                <a:t> QPAN</a:t>
              </a:r>
            </a:p>
            <a:p>
              <a:pPr algn="ctr">
                <a:lnSpc>
                  <a:spcPts val="8901"/>
                </a:lnSpc>
                <a:spcBef>
                  <a:spcPct val="0"/>
                </a:spcBef>
              </a:pPr>
              <a:endParaRPr lang="en-US" sz="6358" dirty="0">
                <a:solidFill>
                  <a:srgbClr val="090000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28837" y="257601"/>
            <a:ext cx="12686890" cy="1218411"/>
            <a:chOff x="0" y="0"/>
            <a:chExt cx="4355225" cy="4879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225" cy="487977"/>
            </a:xfrm>
            <a:custGeom>
              <a:avLst/>
              <a:gdLst/>
              <a:ahLst/>
              <a:cxnLst/>
              <a:rect l="l" t="t" r="r" b="b"/>
              <a:pathLst>
                <a:path w="4355225" h="487977">
                  <a:moveTo>
                    <a:pt x="0" y="0"/>
                  </a:moveTo>
                  <a:lnTo>
                    <a:pt x="4355225" y="0"/>
                  </a:lnTo>
                  <a:lnTo>
                    <a:pt x="4355225" y="487977"/>
                  </a:lnTo>
                  <a:lnTo>
                    <a:pt x="0" y="4879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776121" y="60084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30282" y="257601"/>
            <a:ext cx="1143318" cy="1157827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75072" y="3232723"/>
            <a:ext cx="3916322" cy="3985078"/>
            <a:chOff x="0" y="0"/>
            <a:chExt cx="5221762" cy="531343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1949970"/>
              <a:ext cx="5221762" cy="3363467"/>
              <a:chOff x="0" y="-273675"/>
              <a:chExt cx="1557617" cy="10033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557617" cy="465131"/>
              </a:xfrm>
              <a:custGeom>
                <a:avLst/>
                <a:gdLst/>
                <a:ahLst/>
                <a:cxnLst/>
                <a:rect l="l" t="t" r="r" b="b"/>
                <a:pathLst>
                  <a:path w="1557617" h="465131">
                    <a:moveTo>
                      <a:pt x="0" y="0"/>
                    </a:moveTo>
                    <a:lnTo>
                      <a:pt x="1557617" y="0"/>
                    </a:lnTo>
                    <a:lnTo>
                      <a:pt x="1557617" y="465131"/>
                    </a:lnTo>
                    <a:lnTo>
                      <a:pt x="0" y="465131"/>
                    </a:lnTo>
                    <a:close/>
                  </a:path>
                </a:pathLst>
              </a:custGeom>
              <a:solidFill>
                <a:srgbClr val="92FD7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85310" y="-273675"/>
                <a:ext cx="1386996" cy="1003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999"/>
                  </a:lnSpc>
                  <a:spcBef>
                    <a:spcPct val="0"/>
                  </a:spcBef>
                </a:pPr>
                <a:r>
                  <a:rPr lang="en-US" sz="4999" dirty="0" err="1">
                    <a:solidFill>
                      <a:srgbClr val="090000"/>
                    </a:solidFill>
                    <a:latin typeface="Arial"/>
                  </a:rPr>
                  <a:t>Khái</a:t>
                </a:r>
                <a:r>
                  <a:rPr lang="en-US" sz="4999" dirty="0">
                    <a:solidFill>
                      <a:srgbClr val="090000"/>
                    </a:solidFill>
                    <a:latin typeface="Arial"/>
                  </a:rPr>
                  <a:t> </a:t>
                </a:r>
                <a:r>
                  <a:rPr lang="en-US" sz="4999" dirty="0" err="1">
                    <a:solidFill>
                      <a:srgbClr val="090000"/>
                    </a:solidFill>
                    <a:latin typeface="Arial"/>
                  </a:rPr>
                  <a:t>niệm</a:t>
                </a:r>
                <a:endParaRPr lang="en-US" sz="4999" dirty="0">
                  <a:solidFill>
                    <a:srgbClr val="090000"/>
                  </a:solidFill>
                  <a:latin typeface="Arial"/>
                </a:endParaRP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919737" y="0"/>
              <a:ext cx="2885474" cy="2867439"/>
            </a:xfrm>
            <a:custGeom>
              <a:avLst/>
              <a:gdLst/>
              <a:ahLst/>
              <a:cxnLst/>
              <a:rect l="l" t="t" r="r" b="b"/>
              <a:pathLst>
                <a:path w="2885474" h="2867439">
                  <a:moveTo>
                    <a:pt x="0" y="0"/>
                  </a:moveTo>
                  <a:lnTo>
                    <a:pt x="2885473" y="0"/>
                  </a:lnTo>
                  <a:lnTo>
                    <a:pt x="2885473" y="2867439"/>
                  </a:lnTo>
                  <a:lnTo>
                    <a:pt x="0" y="2867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5433949" y="2401505"/>
            <a:ext cx="11825351" cy="7109992"/>
          </a:xfrm>
          <a:custGeom>
            <a:avLst/>
            <a:gdLst/>
            <a:ahLst/>
            <a:cxnLst/>
            <a:rect l="l" t="t" r="r" b="b"/>
            <a:pathLst>
              <a:path w="11825351" h="7109992">
                <a:moveTo>
                  <a:pt x="0" y="0"/>
                </a:moveTo>
                <a:lnTo>
                  <a:pt x="11825351" y="0"/>
                </a:lnTo>
                <a:lnTo>
                  <a:pt x="11825351" y="7109993"/>
                </a:lnTo>
                <a:lnTo>
                  <a:pt x="0" y="71099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191189" y="2744216"/>
            <a:ext cx="10272771" cy="648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4"/>
              </a:lnSpc>
            </a:pPr>
            <a:r>
              <a:rPr lang="en-US" sz="3600" dirty="0">
                <a:solidFill>
                  <a:srgbClr val="191B1D"/>
                </a:solidFill>
                <a:latin typeface="Arial"/>
              </a:rPr>
              <a:t>   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Quốc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phòng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- an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ninh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là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công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cuộc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giữ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nước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của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1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quốc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gia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,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gồm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tổng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thể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hoạt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động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đối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nội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và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đối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ngoại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của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nhà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nước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và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nhân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dân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để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phòng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thủ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đất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nước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,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tạo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nên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sức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mạnh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toàn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diện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cân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đối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nhằm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giữ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vững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hoà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bình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,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ngăn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chặn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đẩy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lùi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chiến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tranh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và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sẵn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sàng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đánh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bại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chiến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tranh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xâm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lược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dưới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mọi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hình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thức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quy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191B1D"/>
                </a:solidFill>
                <a:latin typeface="Arial"/>
              </a:rPr>
              <a:t>mô</a:t>
            </a:r>
            <a:r>
              <a:rPr lang="en-US" sz="3600" dirty="0">
                <a:solidFill>
                  <a:srgbClr val="191B1D"/>
                </a:solidFill>
                <a:latin typeface="Arial"/>
              </a:rPr>
              <a:t>.</a:t>
            </a:r>
          </a:p>
          <a:p>
            <a:pPr>
              <a:lnSpc>
                <a:spcPts val="6444"/>
              </a:lnSpc>
            </a:pPr>
            <a:endParaRPr lang="en-US" sz="3600" dirty="0">
              <a:solidFill>
                <a:srgbClr val="191B1D"/>
              </a:solidFill>
              <a:latin typeface="Arial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4500900" y="5735730"/>
            <a:ext cx="833100" cy="441543"/>
          </a:xfrm>
          <a:custGeom>
            <a:avLst/>
            <a:gdLst/>
            <a:ahLst/>
            <a:cxnLst/>
            <a:rect l="l" t="t" r="r" b="b"/>
            <a:pathLst>
              <a:path w="833100" h="441543">
                <a:moveTo>
                  <a:pt x="0" y="0"/>
                </a:moveTo>
                <a:lnTo>
                  <a:pt x="833100" y="0"/>
                </a:lnTo>
                <a:lnTo>
                  <a:pt x="833100" y="441543"/>
                </a:lnTo>
                <a:lnTo>
                  <a:pt x="0" y="4415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829131" y="449263"/>
            <a:ext cx="9086302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90000"/>
                </a:solidFill>
                <a:latin typeface="Arial"/>
              </a:rPr>
              <a:t>01.Tầm </a:t>
            </a:r>
            <a:r>
              <a:rPr lang="en-US" sz="5000" dirty="0" err="1">
                <a:solidFill>
                  <a:srgbClr val="090000"/>
                </a:solidFill>
                <a:latin typeface="Arial"/>
              </a:rPr>
              <a:t>quan</a:t>
            </a:r>
            <a:r>
              <a:rPr lang="en-US" sz="50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5000" dirty="0" err="1">
                <a:solidFill>
                  <a:srgbClr val="090000"/>
                </a:solidFill>
                <a:latin typeface="Arial"/>
              </a:rPr>
              <a:t>trọng</a:t>
            </a:r>
            <a:r>
              <a:rPr lang="en-US" sz="50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50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5000" dirty="0">
                <a:solidFill>
                  <a:srgbClr val="090000"/>
                </a:solidFill>
                <a:latin typeface="Arial"/>
              </a:rPr>
              <a:t> QPAN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147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78641" y="3285590"/>
            <a:ext cx="3073210" cy="1885950"/>
            <a:chOff x="0" y="0"/>
            <a:chExt cx="1222291" cy="750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2291" cy="750088"/>
            </a:xfrm>
            <a:custGeom>
              <a:avLst/>
              <a:gdLst/>
              <a:ahLst/>
              <a:cxnLst/>
              <a:rect l="l" t="t" r="r" b="b"/>
              <a:pathLst>
                <a:path w="1222291" h="750088">
                  <a:moveTo>
                    <a:pt x="0" y="0"/>
                  </a:moveTo>
                  <a:lnTo>
                    <a:pt x="1222291" y="0"/>
                  </a:lnTo>
                  <a:lnTo>
                    <a:pt x="1222291" y="750088"/>
                  </a:lnTo>
                  <a:lnTo>
                    <a:pt x="0" y="750088"/>
                  </a:lnTo>
                  <a:close/>
                </a:path>
              </a:pathLst>
            </a:custGeom>
            <a:solidFill>
              <a:srgbClr val="92FD7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2191"/>
              <a:ext cx="1198548" cy="606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0"/>
                </a:lnSpc>
              </a:pPr>
              <a:r>
                <a:rPr lang="en-US" sz="50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400" dirty="0" err="1">
                  <a:solidFill>
                    <a:srgbClr val="090000"/>
                  </a:solidFill>
                  <a:latin typeface="Arial"/>
                </a:rPr>
                <a:t>Vị</a:t>
              </a:r>
              <a:r>
                <a:rPr lang="en-US" sz="4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400" dirty="0" err="1">
                  <a:solidFill>
                    <a:srgbClr val="090000"/>
                  </a:solidFill>
                  <a:latin typeface="Arial"/>
                </a:rPr>
                <a:t>trí</a:t>
              </a:r>
              <a:r>
                <a:rPr lang="en-US" sz="4400" dirty="0">
                  <a:solidFill>
                    <a:srgbClr val="090000"/>
                  </a:solidFill>
                  <a:latin typeface="Arial"/>
                </a:rPr>
                <a:t>, </a:t>
              </a:r>
            </a:p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4400" dirty="0" err="1">
                  <a:solidFill>
                    <a:srgbClr val="090000"/>
                  </a:solidFill>
                  <a:latin typeface="Arial"/>
                </a:rPr>
                <a:t>vai</a:t>
              </a:r>
              <a:r>
                <a:rPr lang="en-US" sz="4400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400" dirty="0" err="1">
                  <a:solidFill>
                    <a:srgbClr val="090000"/>
                  </a:solidFill>
                  <a:latin typeface="Arial"/>
                </a:rPr>
                <a:t>trò</a:t>
              </a:r>
              <a:endParaRPr lang="en-US" sz="4400" dirty="0">
                <a:solidFill>
                  <a:srgbClr val="090000"/>
                </a:solidFill>
                <a:latin typeface="Arial"/>
              </a:endParaRPr>
            </a:p>
          </p:txBody>
        </p:sp>
      </p:grpSp>
      <p:grpSp>
        <p:nvGrpSpPr>
          <p:cNvPr id="16" name="Group 3"/>
          <p:cNvGrpSpPr/>
          <p:nvPr/>
        </p:nvGrpSpPr>
        <p:grpSpPr>
          <a:xfrm>
            <a:off x="3028837" y="257601"/>
            <a:ext cx="12686890" cy="1218411"/>
            <a:chOff x="0" y="0"/>
            <a:chExt cx="4355225" cy="487977"/>
          </a:xfrm>
        </p:grpSpPr>
        <p:sp>
          <p:nvSpPr>
            <p:cNvPr id="17" name="Freeform 4"/>
            <p:cNvSpPr/>
            <p:nvPr/>
          </p:nvSpPr>
          <p:spPr>
            <a:xfrm>
              <a:off x="0" y="0"/>
              <a:ext cx="4355225" cy="487977"/>
            </a:xfrm>
            <a:custGeom>
              <a:avLst/>
              <a:gdLst/>
              <a:ahLst/>
              <a:cxnLst/>
              <a:rect l="l" t="t" r="r" b="b"/>
              <a:pathLst>
                <a:path w="4355225" h="487977">
                  <a:moveTo>
                    <a:pt x="0" y="0"/>
                  </a:moveTo>
                  <a:lnTo>
                    <a:pt x="4355225" y="0"/>
                  </a:lnTo>
                  <a:lnTo>
                    <a:pt x="4355225" y="487977"/>
                  </a:lnTo>
                  <a:lnTo>
                    <a:pt x="0" y="4879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6"/>
          <p:cNvSpPr/>
          <p:nvPr/>
        </p:nvSpPr>
        <p:spPr>
          <a:xfrm flipH="1">
            <a:off x="776121" y="60084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7"/>
          <p:cNvSpPr/>
          <p:nvPr/>
        </p:nvSpPr>
        <p:spPr>
          <a:xfrm>
            <a:off x="16230282" y="257601"/>
            <a:ext cx="1143318" cy="1157827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16"/>
          <p:cNvSpPr txBox="1"/>
          <p:nvPr/>
        </p:nvSpPr>
        <p:spPr>
          <a:xfrm>
            <a:off x="4829131" y="449263"/>
            <a:ext cx="9086302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90000"/>
                </a:solidFill>
                <a:latin typeface="Arial"/>
              </a:rPr>
              <a:t>01.Tầm </a:t>
            </a:r>
            <a:r>
              <a:rPr lang="en-US" sz="5000" dirty="0" err="1">
                <a:solidFill>
                  <a:srgbClr val="090000"/>
                </a:solidFill>
                <a:latin typeface="Arial"/>
              </a:rPr>
              <a:t>quan</a:t>
            </a:r>
            <a:r>
              <a:rPr lang="en-US" sz="50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5000" dirty="0" err="1">
                <a:solidFill>
                  <a:srgbClr val="090000"/>
                </a:solidFill>
                <a:latin typeface="Arial"/>
              </a:rPr>
              <a:t>trọng</a:t>
            </a:r>
            <a:r>
              <a:rPr lang="en-US" sz="50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50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5000" dirty="0">
                <a:solidFill>
                  <a:srgbClr val="090000"/>
                </a:solidFill>
                <a:latin typeface="Arial"/>
              </a:rPr>
              <a:t> QPAN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429500"/>
            <a:ext cx="4653838" cy="2422703"/>
          </a:xfrm>
          <a:prstGeom prst="rect">
            <a:avLst/>
          </a:prstGeom>
        </p:spPr>
      </p:pic>
      <p:pic>
        <p:nvPicPr>
          <p:cNvPr id="1032" name="Picture 8" descr="Hỏi đáp về Quá trình dựng nước và giữ nướ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739" y="7429500"/>
            <a:ext cx="5101861" cy="24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209" y="7429500"/>
            <a:ext cx="5064240" cy="2428792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5317497" y="2247900"/>
            <a:ext cx="11295605" cy="896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rgbClr val="FFFFFF"/>
                </a:solidFill>
                <a:latin typeface="Arial"/>
              </a:rPr>
              <a:t> 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Là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vấn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đề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hệ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trọng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của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mọi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quốc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gia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có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chủ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quyền</a:t>
            </a:r>
            <a:endParaRPr lang="en-US" sz="32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351851" y="2857500"/>
            <a:ext cx="905949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473039" y="3645336"/>
            <a:ext cx="11140063" cy="1489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>
              <a:lnSpc>
                <a:spcPct val="130000"/>
              </a:lnSpc>
              <a:spcBef>
                <a:spcPts val="16000"/>
              </a:spcBef>
            </a:pP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Gắn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liền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với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lịch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sử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dựng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nước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–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giữ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nước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xây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dựng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xã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       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hội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chủ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nghĩa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bảo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vệ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tổ</a:t>
            </a:r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Arial"/>
              </a:rPr>
              <a:t>quốc</a:t>
            </a:r>
            <a:endParaRPr lang="en-US" sz="32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351851" y="4000500"/>
            <a:ext cx="1121188" cy="22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5638800" y="5600700"/>
            <a:ext cx="10974302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Liên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quan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đến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sự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tồn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vong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của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quốc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gia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dân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tộc</a:t>
            </a:r>
            <a:endParaRPr lang="en-US" sz="32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7" name="Straight Arrow Connector 36"/>
          <p:cNvCxnSpPr>
            <a:endCxn id="35" idx="1"/>
          </p:cNvCxnSpPr>
          <p:nvPr/>
        </p:nvCxnSpPr>
        <p:spPr>
          <a:xfrm>
            <a:off x="4351851" y="4000500"/>
            <a:ext cx="1286949" cy="209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7105984"/>
            <a:ext cx="1175924" cy="1427723"/>
          </a:xfrm>
          <a:custGeom>
            <a:avLst/>
            <a:gdLst/>
            <a:ahLst/>
            <a:cxnLst/>
            <a:rect l="l" t="t" r="r" b="b"/>
            <a:pathLst>
              <a:path w="1175924" h="1427723">
                <a:moveTo>
                  <a:pt x="0" y="0"/>
                </a:moveTo>
                <a:lnTo>
                  <a:pt x="1175924" y="0"/>
                </a:lnTo>
                <a:lnTo>
                  <a:pt x="1175924" y="1427723"/>
                </a:lnTo>
                <a:lnTo>
                  <a:pt x="0" y="1427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14677">
            <a:off x="8521910" y="1577744"/>
            <a:ext cx="704808" cy="835441"/>
          </a:xfrm>
          <a:custGeom>
            <a:avLst/>
            <a:gdLst/>
            <a:ahLst/>
            <a:cxnLst/>
            <a:rect l="l" t="t" r="r" b="b"/>
            <a:pathLst>
              <a:path w="704808" h="835441">
                <a:moveTo>
                  <a:pt x="0" y="0"/>
                </a:moveTo>
                <a:lnTo>
                  <a:pt x="704808" y="0"/>
                </a:lnTo>
                <a:lnTo>
                  <a:pt x="704808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991094" y="-1824748"/>
            <a:ext cx="5592049" cy="5093848"/>
          </a:xfrm>
          <a:custGeom>
            <a:avLst/>
            <a:gdLst/>
            <a:ahLst/>
            <a:cxnLst/>
            <a:rect l="l" t="t" r="r" b="b"/>
            <a:pathLst>
              <a:path w="5592049" h="5093848">
                <a:moveTo>
                  <a:pt x="5592049" y="0"/>
                </a:moveTo>
                <a:lnTo>
                  <a:pt x="0" y="0"/>
                </a:lnTo>
                <a:lnTo>
                  <a:pt x="0" y="5093849"/>
                </a:lnTo>
                <a:lnTo>
                  <a:pt x="5592049" y="5093849"/>
                </a:lnTo>
                <a:lnTo>
                  <a:pt x="559204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73083" y="3655689"/>
            <a:ext cx="10583763" cy="148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799">
                <a:solidFill>
                  <a:srgbClr val="090000"/>
                </a:solidFill>
                <a:latin typeface="Arial"/>
              </a:rPr>
              <a:t>02.Nội dung chiến lược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86067" y="2683487"/>
            <a:ext cx="13291789" cy="4422497"/>
            <a:chOff x="0" y="0"/>
            <a:chExt cx="17722386" cy="5896662"/>
          </a:xfrm>
        </p:grpSpPr>
        <p:sp>
          <p:nvSpPr>
            <p:cNvPr id="8" name="Freeform 8"/>
            <p:cNvSpPr/>
            <p:nvPr/>
          </p:nvSpPr>
          <p:spPr>
            <a:xfrm rot="62852">
              <a:off x="49492" y="160629"/>
              <a:ext cx="17623402" cy="5575403"/>
            </a:xfrm>
            <a:custGeom>
              <a:avLst/>
              <a:gdLst/>
              <a:ahLst/>
              <a:cxnLst/>
              <a:rect l="l" t="t" r="r" b="b"/>
              <a:pathLst>
                <a:path w="17623402" h="5575403">
                  <a:moveTo>
                    <a:pt x="0" y="0"/>
                  </a:moveTo>
                  <a:lnTo>
                    <a:pt x="17623402" y="0"/>
                  </a:lnTo>
                  <a:lnTo>
                    <a:pt x="17623402" y="5575404"/>
                  </a:lnTo>
                  <a:lnTo>
                    <a:pt x="0" y="5575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006216" y="1043597"/>
              <a:ext cx="14377178" cy="4463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61"/>
                </a:lnSpc>
              </a:pPr>
              <a:r>
                <a:rPr lang="en-US" sz="6258">
                  <a:solidFill>
                    <a:srgbClr val="090000"/>
                  </a:solidFill>
                  <a:latin typeface="Arial"/>
                </a:rPr>
                <a:t>02. Quá trình lãnh đạo giữ vững QPAN của Đảng</a:t>
              </a:r>
            </a:p>
            <a:p>
              <a:pPr algn="ctr">
                <a:lnSpc>
                  <a:spcPts val="8761"/>
                </a:lnSpc>
                <a:spcBef>
                  <a:spcPct val="0"/>
                </a:spcBef>
              </a:pPr>
              <a:endParaRPr lang="en-US" sz="6258">
                <a:solidFill>
                  <a:srgbClr val="090000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00500"/>
            <a:ext cx="18288000" cy="14480756"/>
          </a:xfrm>
          <a:custGeom>
            <a:avLst/>
            <a:gdLst/>
            <a:ahLst/>
            <a:cxnLst/>
            <a:rect l="l" t="t" r="r" b="b"/>
            <a:pathLst>
              <a:path w="18288000" h="14480756">
                <a:moveTo>
                  <a:pt x="0" y="0"/>
                </a:moveTo>
                <a:lnTo>
                  <a:pt x="18288000" y="0"/>
                </a:lnTo>
                <a:lnTo>
                  <a:pt x="18288000" y="14480756"/>
                </a:lnTo>
                <a:lnTo>
                  <a:pt x="0" y="1448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65" b="-89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68011" y="191289"/>
            <a:ext cx="13056318" cy="1218411"/>
            <a:chOff x="0" y="0"/>
            <a:chExt cx="4482044" cy="4182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044" cy="418263"/>
            </a:xfrm>
            <a:custGeom>
              <a:avLst/>
              <a:gdLst/>
              <a:ahLst/>
              <a:cxnLst/>
              <a:rect l="l" t="t" r="r" b="b"/>
              <a:pathLst>
                <a:path w="4482044" h="418263">
                  <a:moveTo>
                    <a:pt x="0" y="0"/>
                  </a:moveTo>
                  <a:lnTo>
                    <a:pt x="4482044" y="0"/>
                  </a:lnTo>
                  <a:lnTo>
                    <a:pt x="4482044" y="418263"/>
                  </a:lnTo>
                  <a:lnTo>
                    <a:pt x="0" y="4182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308403" y="80303"/>
            <a:ext cx="1158866" cy="1303396"/>
          </a:xfrm>
          <a:custGeom>
            <a:avLst/>
            <a:gdLst/>
            <a:ahLst/>
            <a:cxnLst/>
            <a:rect l="l" t="t" r="r" b="b"/>
            <a:pathLst>
              <a:path w="1314880" h="1421491">
                <a:moveTo>
                  <a:pt x="0" y="0"/>
                </a:moveTo>
                <a:lnTo>
                  <a:pt x="1314879" y="0"/>
                </a:lnTo>
                <a:lnTo>
                  <a:pt x="1314879" y="1421492"/>
                </a:lnTo>
                <a:lnTo>
                  <a:pt x="0" y="1421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85800" y="-6228"/>
            <a:ext cx="1461603" cy="1415928"/>
          </a:xfrm>
          <a:custGeom>
            <a:avLst/>
            <a:gdLst/>
            <a:ahLst/>
            <a:cxnLst/>
            <a:rect l="l" t="t" r="r" b="b"/>
            <a:pathLst>
              <a:path w="1461603" h="1415928">
                <a:moveTo>
                  <a:pt x="1461603" y="0"/>
                </a:moveTo>
                <a:lnTo>
                  <a:pt x="0" y="0"/>
                </a:lnTo>
                <a:lnTo>
                  <a:pt x="0" y="1415928"/>
                </a:lnTo>
                <a:lnTo>
                  <a:pt x="1461603" y="1415928"/>
                </a:lnTo>
                <a:lnTo>
                  <a:pt x="14616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54242" y="354992"/>
            <a:ext cx="12287522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90000"/>
                </a:solidFill>
                <a:latin typeface="Arial"/>
              </a:rPr>
              <a:t>02.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Quá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trình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lãnh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đạo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giữ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vững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QPAN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của</a:t>
            </a:r>
            <a:r>
              <a:rPr lang="en-US" sz="4400" dirty="0">
                <a:solidFill>
                  <a:srgbClr val="090000"/>
                </a:solidFill>
                <a:latin typeface="Arial"/>
              </a:rPr>
              <a:t> </a:t>
            </a:r>
            <a:r>
              <a:rPr lang="en-US" sz="4400" dirty="0" err="1">
                <a:solidFill>
                  <a:srgbClr val="090000"/>
                </a:solidFill>
                <a:latin typeface="Arial"/>
              </a:rPr>
              <a:t>Đảng</a:t>
            </a:r>
            <a:endParaRPr lang="en-US" sz="4400" dirty="0">
              <a:solidFill>
                <a:srgbClr val="090000"/>
              </a:solidFill>
              <a:latin typeface="Arial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4800600" y="1710682"/>
            <a:ext cx="8386803" cy="1918601"/>
            <a:chOff x="0" y="-161925"/>
            <a:chExt cx="3335637" cy="7630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35637" cy="465131"/>
            </a:xfrm>
            <a:custGeom>
              <a:avLst/>
              <a:gdLst/>
              <a:ahLst/>
              <a:cxnLst/>
              <a:rect l="l" t="t" r="r" b="b"/>
              <a:pathLst>
                <a:path w="3335637" h="465131">
                  <a:moveTo>
                    <a:pt x="0" y="0"/>
                  </a:moveTo>
                  <a:lnTo>
                    <a:pt x="3335637" y="0"/>
                  </a:lnTo>
                  <a:lnTo>
                    <a:pt x="3335637" y="465131"/>
                  </a:lnTo>
                  <a:lnTo>
                    <a:pt x="0" y="465131"/>
                  </a:lnTo>
                  <a:close/>
                </a:path>
              </a:pathLst>
            </a:custGeom>
            <a:solidFill>
              <a:srgbClr val="92FD7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3335637" cy="76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  <a:spcBef>
                  <a:spcPct val="0"/>
                </a:spcBef>
              </a:pP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Chủ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chương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lãnh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đạo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của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  <a:r>
                <a:rPr lang="en-US" sz="4199" dirty="0" err="1">
                  <a:solidFill>
                    <a:srgbClr val="090000"/>
                  </a:solidFill>
                  <a:latin typeface="Arial"/>
                </a:rPr>
                <a:t>Đảng</a:t>
              </a:r>
              <a:r>
                <a:rPr lang="en-US" sz="4199" dirty="0">
                  <a:solidFill>
                    <a:srgbClr val="090000"/>
                  </a:solidFill>
                  <a:latin typeface="Arial"/>
                </a:rPr>
                <a:t> 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9220200" y="3287290"/>
            <a:ext cx="0" cy="1027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52600" y="4315082"/>
            <a:ext cx="1485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52600" y="4314473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76695" y="5067300"/>
            <a:ext cx="2395105" cy="48132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Một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là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Quốc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phòng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ninh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là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vấn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đề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trọng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yếu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thường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xuyên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của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CMVN</a:t>
            </a:r>
          </a:p>
        </p:txBody>
      </p:sp>
    </p:spTree>
    <p:extLst>
      <p:ext uri="{BB962C8B-B14F-4D97-AF65-F5344CB8AC3E}">
        <p14:creationId xmlns:p14="http://schemas.microsoft.com/office/powerpoint/2010/main" val="425140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2033</Words>
  <Application>Microsoft Office PowerPoint</Application>
  <PresentationFormat>Custom</PresentationFormat>
  <Paragraphs>131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Saira ExtraCondensed Black</vt:lpstr>
      <vt:lpstr>Arial</vt:lpstr>
      <vt:lpstr>Arial </vt:lpstr>
      <vt:lpstr>Calibri</vt:lpstr>
      <vt:lpstr>Calistoga</vt:lpstr>
      <vt:lpstr>Saira ExtraCondensed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Doodle Church Sunday Service Sermon Presentation</dc:title>
  <dc:creator>NGUYEN TRANG</dc:creator>
  <cp:lastModifiedBy>NGUYEN TRANG</cp:lastModifiedBy>
  <cp:revision>37</cp:revision>
  <dcterms:created xsi:type="dcterms:W3CDTF">2006-08-16T00:00:00Z</dcterms:created>
  <dcterms:modified xsi:type="dcterms:W3CDTF">2023-08-10T09:00:40Z</dcterms:modified>
  <dc:identifier>DAFdims8b6g</dc:identifier>
</cp:coreProperties>
</file>